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45" r:id="rId3"/>
  </p:sldMasterIdLst>
  <p:notesMasterIdLst>
    <p:notesMasterId r:id="rId11"/>
  </p:notesMasterIdLst>
  <p:handoutMasterIdLst>
    <p:handoutMasterId r:id="rId65"/>
  </p:handoutMasterIdLst>
  <p:sldIdLst>
    <p:sldId id="256" r:id="rId4"/>
    <p:sldId id="257" r:id="rId5"/>
    <p:sldId id="258" r:id="rId6"/>
    <p:sldId id="263" r:id="rId7"/>
    <p:sldId id="280" r:id="rId8"/>
    <p:sldId id="282" r:id="rId9"/>
    <p:sldId id="308" r:id="rId10"/>
    <p:sldId id="348" r:id="rId12"/>
    <p:sldId id="285" r:id="rId13"/>
    <p:sldId id="304" r:id="rId14"/>
    <p:sldId id="283" r:id="rId15"/>
    <p:sldId id="305" r:id="rId16"/>
    <p:sldId id="306" r:id="rId17"/>
    <p:sldId id="307" r:id="rId18"/>
    <p:sldId id="347" r:id="rId19"/>
    <p:sldId id="309" r:id="rId20"/>
    <p:sldId id="346" r:id="rId21"/>
    <p:sldId id="349" r:id="rId22"/>
    <p:sldId id="350" r:id="rId23"/>
    <p:sldId id="345" r:id="rId24"/>
    <p:sldId id="344" r:id="rId25"/>
    <p:sldId id="310" r:id="rId26"/>
    <p:sldId id="352" r:id="rId27"/>
    <p:sldId id="353" r:id="rId28"/>
    <p:sldId id="354" r:id="rId29"/>
    <p:sldId id="399" r:id="rId30"/>
    <p:sldId id="404" r:id="rId31"/>
    <p:sldId id="351" r:id="rId32"/>
    <p:sldId id="406" r:id="rId33"/>
    <p:sldId id="409" r:id="rId34"/>
    <p:sldId id="408" r:id="rId35"/>
    <p:sldId id="410" r:id="rId36"/>
    <p:sldId id="412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8" r:id="rId50"/>
    <p:sldId id="427" r:id="rId51"/>
    <p:sldId id="429" r:id="rId52"/>
    <p:sldId id="430" r:id="rId53"/>
    <p:sldId id="436" r:id="rId54"/>
    <p:sldId id="437" r:id="rId55"/>
    <p:sldId id="438" r:id="rId56"/>
    <p:sldId id="431" r:id="rId57"/>
    <p:sldId id="478" r:id="rId58"/>
    <p:sldId id="479" r:id="rId59"/>
    <p:sldId id="432" r:id="rId60"/>
    <p:sldId id="433" r:id="rId61"/>
    <p:sldId id="434" r:id="rId62"/>
    <p:sldId id="435" r:id="rId63"/>
    <p:sldId id="275" r:id="rId64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3" userDrawn="1">
          <p15:clr>
            <a:srgbClr val="A4A3A4"/>
          </p15:clr>
        </p15:guide>
        <p15:guide id="2" pos="37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92B3"/>
    <a:srgbClr val="004E78"/>
    <a:srgbClr val="E6D1C0"/>
    <a:srgbClr val="394F76"/>
    <a:srgbClr val="BBC9DB"/>
    <a:srgbClr val="CDD2E8"/>
    <a:srgbClr val="FBF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62" y="120"/>
      </p:cViewPr>
      <p:guideLst>
        <p:guide orient="horz" pos="2223"/>
        <p:guide pos="37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9" Type="http://schemas.openxmlformats.org/officeDocument/2006/relationships/tags" Target="tags/tag175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handoutMaster" Target="handoutMasters/handoutMaster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813 781,'130'0,"-130"100,-130-100,130-100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1982 196,'4'0,"-4"6,-4-6,4-6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464 321,'671'0,"-671"192,-671-192,671-192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502 784,'158'0,"-158"96,-158-96,158-96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1784 512,'585'0,"-585"61,-585-61,585-61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354 579,'175'0,"-175"56,-175-56,175-56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364 1023,'747'0,"-747"68,-747-68,747-68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360 1091,'346'0,"-346"62,-346-62,346-62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 1178,'388'0,"-388"104,-388-104,388-104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363 1193,'260'0,"-260"84,-260-84,260-84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262 456,'1719'0,"-1719"91,-1719-91,1719-91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940 562,'173'0,"-173"98,-173-98,173-98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2001 534,'199'0,"-199"75,-199-75,199-75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318 593,'219'0,"-219"71,-219-71,219-71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494 295,'849'0,"-849"82,-849-82,849-82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912 186,'116'0,"-116"351,-116-351,116-351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845 274,'0'3,"0"1,1 1,-1 0,0-2,0 1,0-1,0 0,0 0,0 0,0 1,0-1,0 0,0 2,0-2,0 3,0-3,0 2,0-1,0 0,0-1,0 1,0-1,0 1,0-1,0 0,0 1,0-1,0 0,0 1,0-1,0 1,0-1,0 0,0 0,0 0,0 0,0 1,0-1,0 0,0 1,0 0,-1 0,1 0,0 0,-1 0,1-1,0 1,0 0,-1 0,1 0,-1 0,0 0,1 0,0-1,0 0,0 0,0 0,-1 0,1 0,0 1,-1-1,1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834 488,'3'0,"-2"3,1 0,1 3,-3-3,3-2,1-3,-2-1,0-1,1 3,-2-2,0 0,1 0,0 0,-1 0,0 0,0 0,-4 3,1 3,-1 1,0-2,2 1,0 0,0 0,-1 0,2 0,-2 1,1-1,-1 0,1-7,0-1,0 1,0-1,0 0,-1-1,1 3,0-1,0 1,0-1,0 1,0 0,0 0,0 0,0 0,0 7,2 0,0-1,1 1,0-1,0 1,0-1,1 2,-1-2,0 1,-1 0,1 1,-1-2,1 1,-1 0,0-1,0-7,-1 1,1 0,-1 0,2 0,-1 0,0 0,0 0,0 0,0 0,2 0,-3 0,1-2,0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344,'0'3,"1"2,1-1,0 1,-1-1,0-1,0 1,-1-1,1 3,-1-1,1-2,0 2,-1-1,1-1,-1 3,0-1,0-2,0 2,0-1,0 0,0 1,0 0,0-1,0-1,0 0,0 0,0 0,0 1,0 0,0 0,0-1,0 1,0-1,0 1,0-1,0 1,0 0,0-1,0 1,0 1,0-2,0 0,0 0,0 0,0 0,0 1,0-1,0 0,0 0,0 1,0 0,-1 0,0 0,0 0,-1 0,1 0,0 0,-1 0,1-1,0 0,0 0,0 0,-2 0,2 0,0 0,-1 0,1 0,-1 3,0-3,1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978 569,'3'8,"-2"-5,1 0,-1 1,-1 0,1 0,0-1,-1 0,1 0,-1 0,3-2,1-2,0-1,0 0,-1 0,0-1,0 1,0 2,0-1,-1-2,1 1,0 0,-8 3,2 1,0-1,1 2,-1-2,0 1,1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 1131,'1951'0,"-1951"87,-1951-87,1951-87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1977 1267,'196'0,"-196"75,-196-75,196-75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1636 759,'132'0,"-132"132,-132-132,132-132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2220 1255,'137'0,"-137"87,-137-87,137-87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 1318,'268'0,"-268"96,-268-96,268-96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296 580,'988'0,"-988"152,-988-152,988-152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858 1141,'249'0,"-249"74,-249-74,249-74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375 361,'209'0,"-209"71,-209-71,209-71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208 140,'365'0,"-365"62,-365-62,365-62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1399 991,'149'0,"-149"45,-149-45,149-45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1581 1041,'141'0,"-141"42,-141-42,141-42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1396 1145,'152'0,"-152"48,-152-48,152-48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1142 1201,'161'0,"-161"44,-161-44,161-44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259 1127,'1988'0,"-1988"138,-1988-138,1988-138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616 1210,'175'0,"-175"39,-175-39,175-39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650 978,'130'0,"-130"55,-130-55,130-55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1383 1308,'165'0,"-165"49,-165-49,165-49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1759 1276,'139'0,"-139"27,-139-27,139-27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1747 926,'145'0,"-145"40,-145-40,145-40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930 249,'730'0,"-730"55,-730-55,730-55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1923 298,'490'0,"-490"60,-490-60,490-60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340 622,'241'0,"-241"291,-241-291,241-291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412 895,'171'0,"-171"85,-171-85,171-85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784 485,'3'0,"1"0,1 0,1 0,1-2,-3 1,1 1,-1-1,0 0,0 1,1-1,-1 1,2 0,-1 0,1 0,0 0,-2 0,1 0,-1 0,1 0,-1 0,-1 0,2 0,-1 0,1 0,-2 0,2 0,1 0,-2 0,1 0,-1 0,-1 0,0 0,1 0,-1 0,0 0,2-1,-1 0,1 1,-1-2,0 2,0 0,-1 0,0 0,1 0,-1 0,0 0,2 0,-1 0,-1 0,2 0,-2 0,0 0,0 0,2 0,-1 0,0 0,0 0,1 0,1 0,-3 0,0 0,1 0,-1 0,0 0,0 0,2 0,-2 0,1 0,-1 0,1 0,0 0,0 0,-1 0,2 0,-2 0,0 0,0 0,2 0,-2 0,2 0,-1 0,1 0,-1 0,-1 0,2 0,-2 0,1 0,0 0,0 0,-1 0,2 0,-1 0,1 0,1 0,-2 0,1 0,-1 0,-1 0,2 0,-1 0,1 0,-2 0,0 0,2 0,-2 0,0 0,0 0,2 0,-2 0,2 0,-2 0,1 0,-1 0,1 0,-1 0,0 0,2 0,1 0,-2 0,2 0,-2 0,0 0,-1 0,1 0,1 0,-1 0,-1 0,2 0,0 0,-1 0,-1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244 417,'1230'0,"-1230"91,-1230-91,1230-91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1120 474,'-1'4,"1"1,0-1,0-1,0 0,0 2,0 0,0 0,0 1,-1-3,0 0,0 0,1 3,-1-1,0-2,-1 4,1-4,0 0,1 2,-1-2,1 0,0 1,-1 1,-1-2,1 2,0 1,1-2,-1-1,0 2,0-2,0 2,0-2,0 0,-1 1,2 0,-1 0,0 0,0 1,1-1,-1 1,0-1,-1 3,0-2,-1 0,2-2,0 0,0 1,0-1,0 2,0-2,1 1,-1 0,1 0,-1 1,1-2,-2 2,0-2,1 2,0-2,0 1,0 0,0 0,-1 1,1-2,0 2,0 0,0-2,0 1,0 0,-1 0,0 0,1 0,0 0,1-1,-1 0,0 0,0 1,0-1,-2 2,1-1,1-1,-1 1,0 0,0 0,0-1,0 0,1 0,0 1,-1-1,1 0,0 2,-1 0,0-1,1-1,-1 0,0 1,1-1,-1 1,-1 0,2-1,-2 1,1 0,-1-1,1 0,0 1,-1-1,1 0,0 1,-1 0,2-1,-1 0,0 0,-2 1,1-1,0 1,-1-2,-1 3,2-2,0 0,1 0,0 0,-1-1,-1 1,2 0,0 0,0 1,-1-2,1 1,-2 0,2 1,1-1,-2-1,1 1,1 0,-2-1,0 1,-1-1,1 1,0 0,-1 0,0 0,1-1,1 1,-1-1,0 1,1 0,0 0,1 0,-2 0,1 0,-1-1,0 1,2 0,-2-1,1 1,-1-2,0 2,0-1,1 1,-2 0,1 0,-1-1,1-1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839 1038,'0'4,"0"-1,0 0,0 1,0-1,0 0,0 0,0 0,3-2,0-2,0-1,0 1,0 1,0 0,1-1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1365 479,'3'3,"-1"0,3 1,-3-1,0 0,1-1,0-1,0-1,0 0,0 0,0-1,0-1,0-1,1 1,-1 0,1 0,-1 0,0 1,0 0,1 1,-2 3,1 1,0-1,-1 1,2-1,-1-1,0 0,0 1,1-2,-1-1,2 0,-2 0,0 0,1 0,-1 0,0 0,0-2,2 2,-2-1,2 0,-1 0,3-2,0 1,1 0,-1-1,-2 2,-2-1,0 1,1 0,1 3,-3 1,1-1,0 3,0-3,0-1,1-1,-1 0,1 0,-1 0,0-2,2 0,-2 0,2 1,-2 0,0-1,1 1,1-2,-1 2,-1 1,1 0,1 0,-1 0,0 1,-1 1,0 0,1-2,0 0,-1 0,0 0,0 0,1-1,-1 0,0 0,2 0,-1-1,0 1,0 0,0 1,1 0,-2 0,1 1,-1 2,0 0,0-1,0-1,0 0,1 0,-1-1,0 0,0 0,2 0,-1-1,-1 1,0-1,2 1,-2 0,0-2,2 2,-1-1,1 1,-1 0,-1 0,1 0,-1 3,0-1,0 0,0 1,1-1,1-2,0 0,-1 0,0 0,-1 0,3 0,-2-1,0 0,1-1,-1 1,3 0,-2 0,-2 1,0-1,0 1,1-1,0 1,-1 1,0 1,-1 1,1-3,0 0,3-1,-3 0,0-1,0 1,1 0,-1 0,0-2,2 2,0 0,0-1,-2 2,0-1,0 1,1 0,-1 0,0 0,0 2,1 0,-1-1,1-1,-1 0,0 0,2 0,-1 0,-1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1663 498,'-2'6,"-1"-1,2-1,0 3,0-1,1 0,-2 1,1 0,0-1,-1 1,1 1,-2-1,0 1,1-1,-1 0,-1 0,1 0,0 0,1-1,-1-1,2 0,-1 0,0-1,0 1,-1 0,1 0,0 0,-1 0,1-1,-1 0,2 0,-1-1,0 2,-1-2,1 2,-2 0,0 0,0 1,0-1,1 0,-1 0,-2 1,3-3,-1 2,0-1,-1 1,1-1,-1 0,0 0,2-1,-3 1,1 0,2-1,-3 1,-1 2,2-2,0 0,-2 0,-2 2,0-2,-2 3,-2-1,1 0,-1 1,0 1,0-3,2 1,1-2,1-1,0 2,2-3,-1 1,-1 2,2-3,0 3,0-3,2 2,-2-1,-1 1,-1-1,0 0,1 0,3-1,0 1,-2 0,0-1,0 3,0-1,-2 0,4-1,0-1,2-1,0 1,-1 1,1-2,0 1,-1-1,1 1,-2 2,0-1,0 0,0 1,-1 0,1 0,2-2,0 1,0-1,0 0,0 2,-1-2,1-1,0 1,-1 0,1-1,0 1,-1 0,1-1,0 1,-1-1,1 1,0 1,-2-1,0-1,2 2,-2-1,2 0,-2 1,1-1,0-1,1 0,-1 1,1-1,0 2,-1-1,1-1,-3 3,3-3,-2 3,1-2,1-1,0 3,0 0,1-1,-2-1,1 0,-3 0,2 1,0-1,1 0,-1 1,-2-1,2 0,2 1,-1-1,0-1,-1 1,0 0,-1 0,1 1,0-2,0 1,0 1,1 0,-1 0,0-1,1 0,-2 3,1-1,0-1,1 1,0-3,-1 2,1-1,0 0,0-1,0 0,0 1,0-2,0 1,0 0,0 0,-2 1,0-1,1 0,0 0,1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864 1108,'-2'4,"2"-1,-2 1,0-1,1 1,-1-1,0 0,-1 1,2 0,5-1,-1-1,3-1,-1 0,0 0,-2 0,0-1,0 2,0-2,0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653 876,'-3'0,"0"0,0 0,-2 0,2 0,-1 0,0 0,-1 0,0 0,0 0,2 0,-1 2,-1-2,1 1,0 0,0 0,-1-1,2 1,0-1,-2 1,2 0,-2 0,1 0,-2 0,2 0,-1 2,1-1,0 0,0 1,0 0,0-1,0-1,0 1,-1 1,2-2,-2 1,2-1,0 0,-1 2,1-2,0 1,-1 0,-1 0,1 0,0 0,1-1,0 0,-2 2,0 0,1-1,1 0,-1 2,-1 0,2-1,1 1,-2-1,2 0,0 1,-1-1,1 1,0 0,1-1,0 2,-1-1,2 0,-1-1,-1 2,1-1,0-1,1 3,-2-3,1 0,1 2,-1-1,1-1,0 2,0-2,0 0,0 1,0-1,-1 1,1 0,0 0,0-1,0 2,0-1,0-1,0 3,0-3,1 1,0-1,-1 0,1 1,1-1,-1 2,0-1,0 0,0 0,0 0,0-1,0 0,1 3,0-2,0 0,-1-1,2 1,-1 1,1-1,-1 0,0-1,0 1,0 0,0 0,-1-1,2 0,-1 0,-2 0,2 0,0 1,0-1,-1 0,1 0,1-1,0-1,0-3,0 1,0 0,-1 4,0 0,1-2,0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 1189,'0'3,"0"1,0-1,1 1,-1-1,1 0,2-1,-3 1,-4-1,0-2,1 1,1 2,-1 0,-2-2,1 1,0 1,1-2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462 818,'471'0,"-471"40,-471-40,471-40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437 805,'528'0,"-528"65,-528-65,528-65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 54,'581'0,"-581"162,-581-162,581-162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698 146,'1286'0,"-1286"4,-1286-4,1286-4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1940 93,'35'0,"-35"33,-35-33,35-33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5T21:28:5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1946 174,'9'0,"-9"9,-9-9,9-9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ppt.com/hangye/" TargetMode="Externa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87967" y="3694111"/>
            <a:ext cx="10016067" cy="2452689"/>
          </a:xfrm>
        </p:spPr>
        <p:txBody>
          <a:bodyPr wrap="square" anchor="t">
            <a:normAutofit/>
          </a:bodyPr>
          <a:lstStyle>
            <a:lvl1pPr algn="ctr">
              <a:defRPr sz="42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87967" y="313268"/>
            <a:ext cx="10016067" cy="2928406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69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17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373" y="136948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373" y="2066355"/>
            <a:ext cx="5157787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265" y="135487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265" y="2051750"/>
            <a:ext cx="5183188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325" y="1296035"/>
            <a:ext cx="10800080" cy="57594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4134" y="491067"/>
            <a:ext cx="11243733" cy="296493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74134" y="3937065"/>
            <a:ext cx="11243732" cy="231980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  <p:sp>
        <p:nvSpPr>
          <p:cNvPr id="11" name="TextBox 8"/>
          <p:cNvSpPr txBox="1"/>
          <p:nvPr userDrawn="1">
            <p:custDataLst>
              <p:tags r:id="rId2"/>
            </p:custDataLst>
          </p:nvPr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24454" y="817032"/>
            <a:ext cx="2880000" cy="5156200"/>
          </a:xfrm>
        </p:spPr>
        <p:txBody>
          <a:bodyPr wrap="square" anchor="ctr">
            <a:normAutofit/>
          </a:bodyPr>
          <a:lstStyle>
            <a:lvl1pPr algn="ctr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7" Type="http://schemas.openxmlformats.org/officeDocument/2006/relationships/theme" Target="../theme/theme1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8" Type="http://schemas.openxmlformats.org/officeDocument/2006/relationships/theme" Target="../theme/theme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6CC023-F447-4DD0-BD3A-7FB20700C6F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3F51983-BC5E-434D-BA0E-4F5153C99C7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690" y="1364615"/>
            <a:ext cx="10799445" cy="48133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69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6" Type="http://schemas.openxmlformats.org/officeDocument/2006/relationships/customXml" Target="../ink/ink12.xml"/><Relationship Id="rId5" Type="http://schemas.openxmlformats.org/officeDocument/2006/relationships/image" Target="../media/image24.png"/><Relationship Id="rId4" Type="http://schemas.openxmlformats.org/officeDocument/2006/relationships/customXml" Target="../ink/ink11.xml"/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tags" Target="../tags/tag8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97.xml"/><Relationship Id="rId4" Type="http://schemas.openxmlformats.org/officeDocument/2006/relationships/tags" Target="../tags/tag86.xml"/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tags" Target="../tags/tag8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7.xml"/><Relationship Id="rId4" Type="http://schemas.openxmlformats.org/officeDocument/2006/relationships/tags" Target="../tags/tag88.xml"/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97.xml"/><Relationship Id="rId4" Type="http://schemas.openxmlformats.org/officeDocument/2006/relationships/tags" Target="../tags/tag90.xml"/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tags" Target="../tags/tag89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92.xml"/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8.xml"/><Relationship Id="rId4" Type="http://schemas.openxmlformats.org/officeDocument/2006/relationships/tags" Target="../tags/tag94.xml"/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tags" Target="../tags/tag9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96.xml"/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tags" Target="../tags/tag9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customXml" Target="../ink/ink16.xml"/><Relationship Id="rId7" Type="http://schemas.openxmlformats.org/officeDocument/2006/relationships/image" Target="../media/image34.png"/><Relationship Id="rId6" Type="http://schemas.openxmlformats.org/officeDocument/2006/relationships/customXml" Target="../ink/ink15.xml"/><Relationship Id="rId5" Type="http://schemas.openxmlformats.org/officeDocument/2006/relationships/image" Target="../media/image33.png"/><Relationship Id="rId4" Type="http://schemas.openxmlformats.org/officeDocument/2006/relationships/customXml" Target="../ink/ink14.xml"/><Relationship Id="rId3" Type="http://schemas.openxmlformats.org/officeDocument/2006/relationships/image" Target="../media/image32.png"/><Relationship Id="rId2" Type="http://schemas.openxmlformats.org/officeDocument/2006/relationships/customXml" Target="../ink/ink13.xml"/><Relationship Id="rId15" Type="http://schemas.openxmlformats.org/officeDocument/2006/relationships/slideLayout" Target="../slideLayouts/slideLayout104.xml"/><Relationship Id="rId14" Type="http://schemas.openxmlformats.org/officeDocument/2006/relationships/tags" Target="../tags/tag97.xml"/><Relationship Id="rId13" Type="http://schemas.openxmlformats.org/officeDocument/2006/relationships/image" Target="../media/image37.png"/><Relationship Id="rId12" Type="http://schemas.openxmlformats.org/officeDocument/2006/relationships/customXml" Target="../ink/ink18.xml"/><Relationship Id="rId11" Type="http://schemas.openxmlformats.org/officeDocument/2006/relationships/image" Target="../media/image36.png"/><Relationship Id="rId10" Type="http://schemas.openxmlformats.org/officeDocument/2006/relationships/customXml" Target="../ink/ink17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.xml"/><Relationship Id="rId8" Type="http://schemas.openxmlformats.org/officeDocument/2006/relationships/tags" Target="../tags/tag98.xml"/><Relationship Id="rId7" Type="http://schemas.openxmlformats.org/officeDocument/2006/relationships/image" Target="../media/image40.png"/><Relationship Id="rId6" Type="http://schemas.openxmlformats.org/officeDocument/2006/relationships/customXml" Target="../ink/ink21.xml"/><Relationship Id="rId5" Type="http://schemas.openxmlformats.org/officeDocument/2006/relationships/image" Target="../media/image39.png"/><Relationship Id="rId4" Type="http://schemas.openxmlformats.org/officeDocument/2006/relationships/customXml" Target="../ink/ink20.xml"/><Relationship Id="rId3" Type="http://schemas.openxmlformats.org/officeDocument/2006/relationships/image" Target="../media/image38.png"/><Relationship Id="rId2" Type="http://schemas.openxmlformats.org/officeDocument/2006/relationships/customXml" Target="../ink/ink19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00.xml"/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tags" Target="../tags/tag9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customXml" Target="../ink/ink24.xml"/><Relationship Id="rId7" Type="http://schemas.openxmlformats.org/officeDocument/2006/relationships/image" Target="../media/image44.png"/><Relationship Id="rId6" Type="http://schemas.openxmlformats.org/officeDocument/2006/relationships/customXml" Target="../ink/ink23.xml"/><Relationship Id="rId5" Type="http://schemas.openxmlformats.org/officeDocument/2006/relationships/image" Target="../media/image43.png"/><Relationship Id="rId4" Type="http://schemas.openxmlformats.org/officeDocument/2006/relationships/customXml" Target="../ink/ink22.xml"/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7" Type="http://schemas.openxmlformats.org/officeDocument/2006/relationships/slideLayout" Target="../slideLayouts/slideLayout104.xml"/><Relationship Id="rId16" Type="http://schemas.openxmlformats.org/officeDocument/2006/relationships/tags" Target="../tags/tag102.xml"/><Relationship Id="rId15" Type="http://schemas.openxmlformats.org/officeDocument/2006/relationships/image" Target="../media/image48.png"/><Relationship Id="rId14" Type="http://schemas.openxmlformats.org/officeDocument/2006/relationships/customXml" Target="../ink/ink27.xml"/><Relationship Id="rId13" Type="http://schemas.openxmlformats.org/officeDocument/2006/relationships/image" Target="../media/image47.png"/><Relationship Id="rId12" Type="http://schemas.openxmlformats.org/officeDocument/2006/relationships/customXml" Target="../ink/ink26.xml"/><Relationship Id="rId11" Type="http://schemas.openxmlformats.org/officeDocument/2006/relationships/image" Target="../media/image46.png"/><Relationship Id="rId10" Type="http://schemas.openxmlformats.org/officeDocument/2006/relationships/customXml" Target="../ink/ink25.xml"/><Relationship Id="rId1" Type="http://schemas.openxmlformats.org/officeDocument/2006/relationships/tags" Target="../tags/tag10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8.xml"/><Relationship Id="rId4" Type="http://schemas.openxmlformats.org/officeDocument/2006/relationships/tags" Target="../tags/tag104.xml"/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tags" Target="../tags/tag10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customXml" Target="../ink/ink31.xml"/><Relationship Id="rId7" Type="http://schemas.openxmlformats.org/officeDocument/2006/relationships/image" Target="../media/image52.png"/><Relationship Id="rId6" Type="http://schemas.openxmlformats.org/officeDocument/2006/relationships/customXml" Target="../ink/ink30.xml"/><Relationship Id="rId5" Type="http://schemas.openxmlformats.org/officeDocument/2006/relationships/image" Target="../media/image51.png"/><Relationship Id="rId4" Type="http://schemas.openxmlformats.org/officeDocument/2006/relationships/customXml" Target="../ink/ink29.xml"/><Relationship Id="rId3" Type="http://schemas.openxmlformats.org/officeDocument/2006/relationships/image" Target="../media/image50.png"/><Relationship Id="rId2" Type="http://schemas.openxmlformats.org/officeDocument/2006/relationships/customXml" Target="../ink/ink28.xml"/><Relationship Id="rId11" Type="http://schemas.openxmlformats.org/officeDocument/2006/relationships/slideLayout" Target="../slideLayouts/slideLayout104.xml"/><Relationship Id="rId10" Type="http://schemas.openxmlformats.org/officeDocument/2006/relationships/tags" Target="../tags/tag105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4.xml"/><Relationship Id="rId5" Type="http://schemas.openxmlformats.org/officeDocument/2006/relationships/tags" Target="../tags/tag106.xml"/><Relationship Id="rId4" Type="http://schemas.openxmlformats.org/officeDocument/2006/relationships/image" Target="../media/image55.png"/><Relationship Id="rId3" Type="http://schemas.openxmlformats.org/officeDocument/2006/relationships/customXml" Target="../ink/ink32.xml"/><Relationship Id="rId2" Type="http://schemas.openxmlformats.org/officeDocument/2006/relationships/image" Target="../media/image1.png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4.xml"/><Relationship Id="rId2" Type="http://schemas.openxmlformats.org/officeDocument/2006/relationships/tags" Target="../tags/tag10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image" Target="../media/image59.png"/><Relationship Id="rId7" Type="http://schemas.openxmlformats.org/officeDocument/2006/relationships/customXml" Target="../ink/ink34.xml"/><Relationship Id="rId6" Type="http://schemas.openxmlformats.org/officeDocument/2006/relationships/image" Target="../media/image58.png"/><Relationship Id="rId5" Type="http://schemas.openxmlformats.org/officeDocument/2006/relationships/customXml" Target="../ink/ink33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104.xml"/><Relationship Id="rId1" Type="http://schemas.openxmlformats.org/officeDocument/2006/relationships/tags" Target="../tags/tag10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4.xml"/><Relationship Id="rId6" Type="http://schemas.openxmlformats.org/officeDocument/2006/relationships/tags" Target="../tags/tag111.xml"/><Relationship Id="rId5" Type="http://schemas.openxmlformats.org/officeDocument/2006/relationships/image" Target="../media/image61.png"/><Relationship Id="rId4" Type="http://schemas.openxmlformats.org/officeDocument/2006/relationships/customXml" Target="../ink/ink35.xml"/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tags" Target="../tags/tag110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customXml" Target="../ink/ink39.xml"/><Relationship Id="rId7" Type="http://schemas.openxmlformats.org/officeDocument/2006/relationships/image" Target="../media/image65.png"/><Relationship Id="rId6" Type="http://schemas.openxmlformats.org/officeDocument/2006/relationships/customXml" Target="../ink/ink38.xml"/><Relationship Id="rId5" Type="http://schemas.openxmlformats.org/officeDocument/2006/relationships/image" Target="../media/image64.png"/><Relationship Id="rId4" Type="http://schemas.openxmlformats.org/officeDocument/2006/relationships/customXml" Target="../ink/ink37.xml"/><Relationship Id="rId3" Type="http://schemas.openxmlformats.org/officeDocument/2006/relationships/image" Target="../media/image63.png"/><Relationship Id="rId25" Type="http://schemas.openxmlformats.org/officeDocument/2006/relationships/slideLayout" Target="../slideLayouts/slideLayout104.xml"/><Relationship Id="rId24" Type="http://schemas.openxmlformats.org/officeDocument/2006/relationships/tags" Target="../tags/tag112.xml"/><Relationship Id="rId23" Type="http://schemas.openxmlformats.org/officeDocument/2006/relationships/image" Target="../media/image73.png"/><Relationship Id="rId22" Type="http://schemas.openxmlformats.org/officeDocument/2006/relationships/customXml" Target="../ink/ink46.xml"/><Relationship Id="rId21" Type="http://schemas.openxmlformats.org/officeDocument/2006/relationships/image" Target="../media/image72.png"/><Relationship Id="rId20" Type="http://schemas.openxmlformats.org/officeDocument/2006/relationships/customXml" Target="../ink/ink45.xml"/><Relationship Id="rId2" Type="http://schemas.openxmlformats.org/officeDocument/2006/relationships/customXml" Target="../ink/ink36.xml"/><Relationship Id="rId19" Type="http://schemas.openxmlformats.org/officeDocument/2006/relationships/image" Target="../media/image71.png"/><Relationship Id="rId18" Type="http://schemas.openxmlformats.org/officeDocument/2006/relationships/customXml" Target="../ink/ink44.xml"/><Relationship Id="rId17" Type="http://schemas.openxmlformats.org/officeDocument/2006/relationships/image" Target="../media/image70.png"/><Relationship Id="rId16" Type="http://schemas.openxmlformats.org/officeDocument/2006/relationships/customXml" Target="../ink/ink43.xml"/><Relationship Id="rId15" Type="http://schemas.openxmlformats.org/officeDocument/2006/relationships/image" Target="../media/image69.png"/><Relationship Id="rId14" Type="http://schemas.openxmlformats.org/officeDocument/2006/relationships/customXml" Target="../ink/ink42.xml"/><Relationship Id="rId13" Type="http://schemas.openxmlformats.org/officeDocument/2006/relationships/image" Target="../media/image68.png"/><Relationship Id="rId12" Type="http://schemas.openxmlformats.org/officeDocument/2006/relationships/customXml" Target="../ink/ink41.xml"/><Relationship Id="rId11" Type="http://schemas.openxmlformats.org/officeDocument/2006/relationships/image" Target="../media/image67.png"/><Relationship Id="rId10" Type="http://schemas.openxmlformats.org/officeDocument/2006/relationships/customXml" Target="../ink/ink40.xml"/><Relationship Id="rId1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4.xml"/><Relationship Id="rId3" Type="http://schemas.openxmlformats.org/officeDocument/2006/relationships/tags" Target="../tags/tag114.xml"/><Relationship Id="rId2" Type="http://schemas.openxmlformats.org/officeDocument/2006/relationships/image" Target="../media/image1.png"/><Relationship Id="rId1" Type="http://schemas.openxmlformats.org/officeDocument/2006/relationships/tags" Target="../tags/tag11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5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4.xml"/><Relationship Id="rId3" Type="http://schemas.openxmlformats.org/officeDocument/2006/relationships/tags" Target="../tags/tag116.xml"/><Relationship Id="rId2" Type="http://schemas.openxmlformats.org/officeDocument/2006/relationships/image" Target="../media/image1.png"/><Relationship Id="rId1" Type="http://schemas.openxmlformats.org/officeDocument/2006/relationships/tags" Target="../tags/tag115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18.xml"/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tags" Target="../tags/tag117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20.xml"/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tags" Target="../tags/tag119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4.xml"/><Relationship Id="rId5" Type="http://schemas.openxmlformats.org/officeDocument/2006/relationships/tags" Target="../tags/tag12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tags" Target="../tags/tag121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24.xml"/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tags" Target="../tags/tag123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4.xml"/><Relationship Id="rId3" Type="http://schemas.openxmlformats.org/officeDocument/2006/relationships/tags" Target="../tags/tag126.xml"/><Relationship Id="rId2" Type="http://schemas.openxmlformats.org/officeDocument/2006/relationships/image" Target="../media/image1.png"/><Relationship Id="rId1" Type="http://schemas.openxmlformats.org/officeDocument/2006/relationships/tags" Target="../tags/tag125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28.xml"/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tags" Target="../tags/tag127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4.xml"/><Relationship Id="rId5" Type="http://schemas.openxmlformats.org/officeDocument/2006/relationships/tags" Target="../tags/tag130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tags" Target="../tags/tag129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32.xml"/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tags" Target="../tags/tag13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34.xml"/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tags" Target="../tags/tag13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4.xml"/><Relationship Id="rId5" Type="http://schemas.openxmlformats.org/officeDocument/2006/relationships/tags" Target="../tags/tag136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tags" Target="../tags/tag135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38.xml"/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tags" Target="../tags/tag137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4.xml"/><Relationship Id="rId5" Type="http://schemas.openxmlformats.org/officeDocument/2006/relationships/tags" Target="../tags/tag140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tags" Target="../tags/tag139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42.xml"/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tags" Target="../tags/tag141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44.xml"/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tags" Target="../tags/tag143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46.xml"/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tags" Target="../tags/tag145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4.xml"/><Relationship Id="rId5" Type="http://schemas.openxmlformats.org/officeDocument/2006/relationships/tags" Target="../tags/tag148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tags" Target="../tags/tag147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50.xml"/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tags" Target="../tags/tag149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4.xml"/><Relationship Id="rId5" Type="http://schemas.openxmlformats.org/officeDocument/2006/relationships/tags" Target="../tags/tag152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tags" Target="../tags/tag151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54.xml"/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tags" Target="../tags/tag1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76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56.xml"/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tags" Target="../tags/tag155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58.xml"/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tags" Target="../tags/tag157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60.xml"/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tags" Target="../tags/tag159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4.xml"/><Relationship Id="rId3" Type="http://schemas.openxmlformats.org/officeDocument/2006/relationships/tags" Target="../tags/tag162.xml"/><Relationship Id="rId2" Type="http://schemas.openxmlformats.org/officeDocument/2006/relationships/image" Target="../media/image1.png"/><Relationship Id="rId1" Type="http://schemas.openxmlformats.org/officeDocument/2006/relationships/tags" Target="../tags/tag161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.xml"/><Relationship Id="rId8" Type="http://schemas.openxmlformats.org/officeDocument/2006/relationships/tags" Target="../tags/tag164.xml"/><Relationship Id="rId7" Type="http://schemas.openxmlformats.org/officeDocument/2006/relationships/image" Target="../media/image103.png"/><Relationship Id="rId6" Type="http://schemas.openxmlformats.org/officeDocument/2006/relationships/customXml" Target="../ink/ink48.xml"/><Relationship Id="rId5" Type="http://schemas.openxmlformats.org/officeDocument/2006/relationships/image" Target="../media/image102.png"/><Relationship Id="rId4" Type="http://schemas.openxmlformats.org/officeDocument/2006/relationships/customXml" Target="../ink/ink47.xml"/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tags" Target="../tags/tag163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66.xml"/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tags" Target="../tags/tag165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68.xml"/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tags" Target="../tags/tag167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customXml" Target="../ink/ink51.xml"/><Relationship Id="rId7" Type="http://schemas.openxmlformats.org/officeDocument/2006/relationships/image" Target="../media/image108.png"/><Relationship Id="rId6" Type="http://schemas.openxmlformats.org/officeDocument/2006/relationships/customXml" Target="../ink/ink50.xml"/><Relationship Id="rId5" Type="http://schemas.openxmlformats.org/officeDocument/2006/relationships/image" Target="../media/image107.png"/><Relationship Id="rId4" Type="http://schemas.openxmlformats.org/officeDocument/2006/relationships/customXml" Target="../ink/ink49.xml"/><Relationship Id="rId3" Type="http://schemas.openxmlformats.org/officeDocument/2006/relationships/image" Target="../media/image106.png"/><Relationship Id="rId21" Type="http://schemas.openxmlformats.org/officeDocument/2006/relationships/slideLayout" Target="../slideLayouts/slideLayout104.xml"/><Relationship Id="rId20" Type="http://schemas.openxmlformats.org/officeDocument/2006/relationships/tags" Target="../tags/tag170.xml"/><Relationship Id="rId2" Type="http://schemas.openxmlformats.org/officeDocument/2006/relationships/image" Target="../media/image1.png"/><Relationship Id="rId19" Type="http://schemas.openxmlformats.org/officeDocument/2006/relationships/image" Target="../media/image114.png"/><Relationship Id="rId18" Type="http://schemas.openxmlformats.org/officeDocument/2006/relationships/customXml" Target="../ink/ink56.xml"/><Relationship Id="rId17" Type="http://schemas.openxmlformats.org/officeDocument/2006/relationships/image" Target="../media/image113.png"/><Relationship Id="rId16" Type="http://schemas.openxmlformats.org/officeDocument/2006/relationships/customXml" Target="../ink/ink55.xml"/><Relationship Id="rId15" Type="http://schemas.openxmlformats.org/officeDocument/2006/relationships/image" Target="../media/image112.png"/><Relationship Id="rId14" Type="http://schemas.openxmlformats.org/officeDocument/2006/relationships/customXml" Target="../ink/ink54.xml"/><Relationship Id="rId13" Type="http://schemas.openxmlformats.org/officeDocument/2006/relationships/image" Target="../media/image111.png"/><Relationship Id="rId12" Type="http://schemas.openxmlformats.org/officeDocument/2006/relationships/customXml" Target="../ink/ink53.xml"/><Relationship Id="rId11" Type="http://schemas.openxmlformats.org/officeDocument/2006/relationships/image" Target="../media/image110.png"/><Relationship Id="rId10" Type="http://schemas.openxmlformats.org/officeDocument/2006/relationships/customXml" Target="../ink/ink52.xml"/><Relationship Id="rId1" Type="http://schemas.openxmlformats.org/officeDocument/2006/relationships/tags" Target="../tags/tag169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.xml"/><Relationship Id="rId8" Type="http://schemas.openxmlformats.org/officeDocument/2006/relationships/tags" Target="../tags/tag172.xml"/><Relationship Id="rId7" Type="http://schemas.openxmlformats.org/officeDocument/2006/relationships/image" Target="../media/image117.png"/><Relationship Id="rId6" Type="http://schemas.openxmlformats.org/officeDocument/2006/relationships/customXml" Target="../ink/ink58.xml"/><Relationship Id="rId5" Type="http://schemas.openxmlformats.org/officeDocument/2006/relationships/image" Target="../media/image116.png"/><Relationship Id="rId4" Type="http://schemas.openxmlformats.org/officeDocument/2006/relationships/customXml" Target="../ink/ink57.xml"/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tags" Target="../tags/tag17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4.xml"/><Relationship Id="rId4" Type="http://schemas.openxmlformats.org/officeDocument/2006/relationships/tags" Target="../tags/tag174.xml"/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tags" Target="../tags/tag1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77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4.xml"/><Relationship Id="rId8" Type="http://schemas.openxmlformats.org/officeDocument/2006/relationships/image" Target="../media/image11.png"/><Relationship Id="rId7" Type="http://schemas.openxmlformats.org/officeDocument/2006/relationships/customXml" Target="../ink/ink3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97.xml"/><Relationship Id="rId11" Type="http://schemas.openxmlformats.org/officeDocument/2006/relationships/tags" Target="../tags/tag79.xml"/><Relationship Id="rId10" Type="http://schemas.openxmlformats.org/officeDocument/2006/relationships/image" Target="../media/image12.png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4.xml"/><Relationship Id="rId5" Type="http://schemas.openxmlformats.org/officeDocument/2006/relationships/tags" Target="../tags/tag81.xml"/><Relationship Id="rId4" Type="http://schemas.openxmlformats.org/officeDocument/2006/relationships/image" Target="../media/image13.png"/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customXml" Target="../ink/ink8.xml"/><Relationship Id="rId8" Type="http://schemas.openxmlformats.org/officeDocument/2006/relationships/image" Target="../media/image17.png"/><Relationship Id="rId7" Type="http://schemas.openxmlformats.org/officeDocument/2006/relationships/customXml" Target="../ink/ink7.xml"/><Relationship Id="rId6" Type="http://schemas.openxmlformats.org/officeDocument/2006/relationships/image" Target="../media/image16.png"/><Relationship Id="rId5" Type="http://schemas.openxmlformats.org/officeDocument/2006/relationships/customXml" Target="../ink/ink6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0.png"/><Relationship Id="rId13" Type="http://schemas.openxmlformats.org/officeDocument/2006/relationships/customXml" Target="../ink/ink10.xml"/><Relationship Id="rId12" Type="http://schemas.openxmlformats.org/officeDocument/2006/relationships/image" Target="../media/image19.png"/><Relationship Id="rId11" Type="http://schemas.openxmlformats.org/officeDocument/2006/relationships/customXml" Target="../ink/ink9.xml"/><Relationship Id="rId10" Type="http://schemas.openxmlformats.org/officeDocument/2006/relationships/image" Target="../media/image18.png"/><Relationship Id="rId1" Type="http://schemas.openxmlformats.org/officeDocument/2006/relationships/tags" Target="../tags/tag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-7366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9" b="37335"/>
          <a:stretch>
            <a:fillRect/>
          </a:stretch>
        </p:blipFill>
        <p:spPr>
          <a:xfrm rot="10800000">
            <a:off x="9275150" y="0"/>
            <a:ext cx="2916850" cy="2495707"/>
          </a:xfrm>
          <a:custGeom>
            <a:avLst/>
            <a:gdLst>
              <a:gd name="connsiteX0" fmla="*/ 2916850 w 2916850"/>
              <a:gd name="connsiteY0" fmla="*/ 2495707 h 2495707"/>
              <a:gd name="connsiteX1" fmla="*/ 0 w 2916850"/>
              <a:gd name="connsiteY1" fmla="*/ 2495707 h 2495707"/>
              <a:gd name="connsiteX2" fmla="*/ 0 w 2916850"/>
              <a:gd name="connsiteY2" fmla="*/ 0 h 2495707"/>
              <a:gd name="connsiteX3" fmla="*/ 2916850 w 2916850"/>
              <a:gd name="connsiteY3" fmla="*/ 0 h 249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850" h="2495707">
                <a:moveTo>
                  <a:pt x="2916850" y="2495707"/>
                </a:moveTo>
                <a:lnTo>
                  <a:pt x="0" y="2495707"/>
                </a:lnTo>
                <a:lnTo>
                  <a:pt x="0" y="0"/>
                </a:lnTo>
                <a:lnTo>
                  <a:pt x="2916850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b="35166"/>
          <a:stretch>
            <a:fillRect/>
          </a:stretch>
        </p:blipFill>
        <p:spPr>
          <a:xfrm rot="3148302">
            <a:off x="-1615184" y="4294783"/>
            <a:ext cx="4577712" cy="2611949"/>
          </a:xfrm>
          <a:custGeom>
            <a:avLst/>
            <a:gdLst>
              <a:gd name="connsiteX0" fmla="*/ 0 w 4577712"/>
              <a:gd name="connsiteY0" fmla="*/ 397344 h 2611949"/>
              <a:gd name="connsiteX1" fmla="*/ 305205 w 4577712"/>
              <a:gd name="connsiteY1" fmla="*/ 0 h 2611949"/>
              <a:gd name="connsiteX2" fmla="*/ 4577712 w 4577712"/>
              <a:gd name="connsiteY2" fmla="*/ 0 h 2611949"/>
              <a:gd name="connsiteX3" fmla="*/ 4577712 w 4577712"/>
              <a:gd name="connsiteY3" fmla="*/ 405849 h 2611949"/>
              <a:gd name="connsiteX4" fmla="*/ 2883180 w 4577712"/>
              <a:gd name="connsiteY4" fmla="*/ 2611949 h 261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7712" h="2611949">
                <a:moveTo>
                  <a:pt x="0" y="397344"/>
                </a:moveTo>
                <a:lnTo>
                  <a:pt x="305205" y="0"/>
                </a:lnTo>
                <a:lnTo>
                  <a:pt x="4577712" y="0"/>
                </a:lnTo>
                <a:lnTo>
                  <a:pt x="4577712" y="405849"/>
                </a:lnTo>
                <a:lnTo>
                  <a:pt x="2883180" y="2611949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0"/>
          <a:stretch>
            <a:fillRect/>
          </a:stretch>
        </p:blipFill>
        <p:spPr>
          <a:xfrm rot="11161156">
            <a:off x="653395" y="5620026"/>
            <a:ext cx="3490420" cy="1424909"/>
          </a:xfrm>
          <a:custGeom>
            <a:avLst/>
            <a:gdLst>
              <a:gd name="connsiteX0" fmla="*/ 3490420 w 3490420"/>
              <a:gd name="connsiteY0" fmla="*/ 1424909 h 1424909"/>
              <a:gd name="connsiteX1" fmla="*/ 0 w 3490420"/>
              <a:gd name="connsiteY1" fmla="*/ 1424909 h 1424909"/>
              <a:gd name="connsiteX2" fmla="*/ 0 w 3490420"/>
              <a:gd name="connsiteY2" fmla="*/ 368045 h 1424909"/>
              <a:gd name="connsiteX3" fmla="*/ 3490420 w 3490420"/>
              <a:gd name="connsiteY3" fmla="*/ 0 h 142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0420" h="1424909">
                <a:moveTo>
                  <a:pt x="3490420" y="1424909"/>
                </a:moveTo>
                <a:lnTo>
                  <a:pt x="0" y="1424909"/>
                </a:lnTo>
                <a:lnTo>
                  <a:pt x="0" y="368045"/>
                </a:lnTo>
                <a:lnTo>
                  <a:pt x="3490420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68828">
            <a:off x="9245326" y="967387"/>
            <a:ext cx="2050323" cy="1759172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5003690" y="4626845"/>
            <a:ext cx="2194632" cy="353943"/>
          </a:xfrm>
          <a:prstGeom prst="roundRect">
            <a:avLst>
              <a:gd name="adj" fmla="val 50000"/>
            </a:avLst>
          </a:prstGeom>
          <a:solidFill>
            <a:srgbClr val="39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4F76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71862" y="3222453"/>
            <a:ext cx="564639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rgbClr val="394F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寒假作业总结汇报</a:t>
            </a:r>
            <a:endParaRPr lang="zh-CN" altLang="en-US" sz="2600" dirty="0">
              <a:solidFill>
                <a:srgbClr val="394F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00445" y="3819695"/>
            <a:ext cx="64170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rgbClr val="394F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If it is not real text. A designer can use default text to simulate what text would look like.</a:t>
            </a:r>
            <a:endParaRPr lang="en-US" altLang="zh-CN" sz="1100" dirty="0">
              <a:solidFill>
                <a:srgbClr val="394F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03800" y="4626610"/>
            <a:ext cx="2400300" cy="34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 ：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67725" y="1691640"/>
            <a:ext cx="705655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394F76"/>
                </a:solidFill>
                <a:latin typeface="汉仪大宋简" panose="02010609000101010101" charset="-122"/>
                <a:ea typeface="汉仪大宋简" panose="02010609000101010101" charset="-122"/>
              </a:rPr>
              <a:t>数据挖掘</a:t>
            </a:r>
            <a:endParaRPr lang="zh-CN" altLang="en-US" sz="6600" dirty="0">
              <a:solidFill>
                <a:srgbClr val="394F76"/>
              </a:solidFill>
              <a:latin typeface="汉仪大宋简" panose="02010609000101010101" charset="-122"/>
              <a:ea typeface="汉仪大宋简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图片 4" descr="散点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0" y="1403350"/>
            <a:ext cx="10021570" cy="5344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" y="-86995"/>
            <a:ext cx="8200390" cy="4964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85" y="833120"/>
            <a:ext cx="8839200" cy="53257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2209800" y="1528445"/>
              <a:ext cx="3195320" cy="9144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2209800" y="1528445"/>
                <a:ext cx="319532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2390775" y="3733800"/>
              <a:ext cx="752475" cy="457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2390775" y="3733800"/>
                <a:ext cx="752475" cy="45720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 descr="温度折线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576580"/>
            <a:ext cx="9289415" cy="55867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 descr="Figur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1941195" y="398780"/>
            <a:ext cx="716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echart:</a:t>
            </a:r>
            <a:r>
              <a:rPr lang="zh-CN" altLang="en-US">
                <a:solidFill>
                  <a:srgbClr val="FF0000"/>
                </a:solidFill>
              </a:rPr>
              <a:t>https://echarts.apache.org/examples/zh/index.html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46605" y="5431155"/>
            <a:ext cx="546481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matplotlib</a:t>
            </a:r>
            <a:r>
              <a:rPr lang="zh-CN" altLang="en-US">
                <a:ea typeface="宋体" panose="02010600030101010101" pitchFamily="2" charset="-122"/>
              </a:rPr>
              <a:t>可用来绘制各种常见的统计图，若要更加复杂的图表，可参考</a:t>
            </a:r>
            <a:r>
              <a:rPr lang="en-US" altLang="zh-CN">
                <a:ea typeface="宋体" panose="02010600030101010101" pitchFamily="2" charset="-122"/>
              </a:rPr>
              <a:t>echart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python</a:t>
            </a:r>
            <a:r>
              <a:rPr lang="zh-CN" altLang="en-US">
                <a:ea typeface="宋体" panose="02010600030101010101" pitchFamily="2" charset="-122"/>
              </a:rPr>
              <a:t>自带</a:t>
            </a:r>
            <a:r>
              <a:rPr lang="en-US" altLang="zh-CN">
                <a:ea typeface="宋体" panose="02010600030101010101" pitchFamily="2" charset="-122"/>
              </a:rPr>
              <a:t>pyecharts</a:t>
            </a:r>
            <a:r>
              <a:rPr lang="zh-CN" altLang="en-US">
                <a:ea typeface="宋体" panose="02010600030101010101" pitchFamily="2" charset="-122"/>
              </a:rPr>
              <a:t>，可满足更加复杂的需求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605" y="1337310"/>
            <a:ext cx="7496175" cy="3698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596900"/>
            <a:ext cx="10270490" cy="5663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33845" y="4848860"/>
            <a:ext cx="4005580" cy="735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>
                <a:solidFill>
                  <a:srgbClr val="FF0000"/>
                </a:solidFill>
              </a:rPr>
              <a:t>页面友好</a:t>
            </a:r>
            <a:endParaRPr lang="zh-CN" altLang="en-US" sz="60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413385"/>
            <a:ext cx="10676890" cy="5887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98365" y="4115435"/>
            <a:ext cx="5866765" cy="1664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>
                <a:solidFill>
                  <a:srgbClr val="FF0000"/>
                </a:solidFill>
              </a:rPr>
              <a:t>炫酷，种类丰富</a:t>
            </a:r>
            <a:endParaRPr lang="zh-CN" altLang="en-US" sz="60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4396105" y="1000125"/>
            <a:ext cx="33997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endParaRPr lang="en-US" altLang="zh-CN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9745" y="2385060"/>
            <a:ext cx="956945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NumPy(Numerical Python) 是 Python 语言的一个扩展程序库，支持大量的维度数组与矩阵运算，此外也针对数组运算提供大量的数学函数库。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NumPy 的前身 Numeric 最早是由 Jim Hugunin 与其它协作者共同开发，2005 年，Travis Oliphant 在 Numeric 中结合了另一个同性质的程序库 Numarray 的特色，并加入了其它扩展而开发了 NumPy。NumPy 为开放源代码并且由许多协作者共同维护开发。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NumPy 是一个运行速度非常快的数学库，主要用于数组计算，包含：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一个强大的N维数组对象 ndarray</a:t>
            </a:r>
            <a:endParaRPr lang="zh-CN" altLang="en-US"/>
          </a:p>
          <a:p>
            <a:r>
              <a:rPr lang="zh-CN" altLang="en-US"/>
              <a:t>广播功能函数</a:t>
            </a:r>
            <a:endParaRPr lang="zh-CN" altLang="en-US"/>
          </a:p>
          <a:p>
            <a:r>
              <a:rPr lang="zh-CN" altLang="en-US"/>
              <a:t>整合 C/C++/Fortran 代码的工具</a:t>
            </a:r>
            <a:endParaRPr lang="zh-CN" altLang="en-US"/>
          </a:p>
          <a:p>
            <a:r>
              <a:rPr lang="zh-CN" altLang="en-US"/>
              <a:t>线性代数、傅里叶变换、随机数生成等功能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8496300" y="2438400"/>
              <a:ext cx="2785745" cy="29019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8496300" y="2438400"/>
                <a:ext cx="278574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685925" y="2757170"/>
              <a:ext cx="833120" cy="2667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685925" y="2757170"/>
                <a:ext cx="83312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733550" y="4871720"/>
              <a:ext cx="3557270" cy="323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733550" y="4871720"/>
                <a:ext cx="355727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1714500" y="5195570"/>
              <a:ext cx="1647825" cy="2952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1714500" y="5195570"/>
                <a:ext cx="16478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4324350" y="5610225"/>
              <a:ext cx="1847850" cy="495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4324350" y="5610225"/>
                <a:ext cx="18478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728470" y="5681345"/>
              <a:ext cx="1238250" cy="400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728470" y="5681345"/>
                <a:ext cx="1238250" cy="400050"/>
              </a:xfrm>
              <a:prstGeom prst="rect"/>
            </p:spPr>
          </p:pic>
        </mc:Fallback>
      </mc:AlternateContent>
    </p:spTree>
    <p:custDataLst>
      <p:tags r:id="rId1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1236345" y="1021080"/>
            <a:ext cx="9658985" cy="4369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/>
              <a:t>NumPy 应用：</a:t>
            </a:r>
            <a:endParaRPr lang="zh-CN" altLang="en-US" sz="4000"/>
          </a:p>
          <a:p>
            <a:endParaRPr lang="zh-CN" altLang="en-US" sz="4000"/>
          </a:p>
          <a:p>
            <a:r>
              <a:rPr lang="zh-CN" altLang="en-US"/>
              <a:t>NumPy 通常与 SciPy（Scientific Python）和 Matplotlib（绘图库）一起使用， 这种组合广泛用于替代 MatLab，是一个强大的科学计算环境，有助于我们通过 Python 学习数据科学或者机器学习。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SciPy 是一个开源的 Python 算法库和数学工具包。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SciPy 包含的模块有最优化、线性代数、积分、插值、特殊函数、快速傅里叶变换、信号处理和图像处理、常微分方程求解和其他科学与工程中常用的计算。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Matplotlib 是 Python 编程语言及其数值数学扩展包 NumPy 的可视化操作界面。它为利用通用的图形用户界面工具包，如 Tkinter, wxPython, Qt 或 GTK+ 向应用程序嵌入式绘图提供了应用程序接口（API）。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247775" y="2171700"/>
              <a:ext cx="8186420" cy="4330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247775" y="2171700"/>
                <a:ext cx="8186420" cy="433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9529445" y="2543175"/>
              <a:ext cx="948055" cy="3568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9529445" y="2543175"/>
                <a:ext cx="94805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1514475" y="2823845"/>
              <a:ext cx="1042670" cy="3384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1514475" y="2823845"/>
                <a:ext cx="1042670" cy="338455"/>
              </a:xfrm>
              <a:prstGeom prst="rect"/>
            </p:spPr>
          </p:pic>
        </mc:Fallback>
      </mc:AlternateContent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0987"/>
          <a:stretch>
            <a:fillRect/>
          </a:stretch>
        </p:blipFill>
        <p:spPr>
          <a:xfrm rot="14462332">
            <a:off x="-1085511" y="2970508"/>
            <a:ext cx="5558408" cy="4533410"/>
          </a:xfrm>
          <a:custGeom>
            <a:avLst/>
            <a:gdLst>
              <a:gd name="connsiteX0" fmla="*/ 5558408 w 5558408"/>
              <a:gd name="connsiteY0" fmla="*/ 3918358 h 4533410"/>
              <a:gd name="connsiteX1" fmla="*/ 5218024 w 5558408"/>
              <a:gd name="connsiteY1" fmla="*/ 4533410 h 4533410"/>
              <a:gd name="connsiteX2" fmla="*/ 1069883 w 5558408"/>
              <a:gd name="connsiteY2" fmla="*/ 4533410 h 4533410"/>
              <a:gd name="connsiteX3" fmla="*/ 0 w 5558408"/>
              <a:gd name="connsiteY3" fmla="*/ 3941312 h 4533410"/>
              <a:gd name="connsiteX4" fmla="*/ 2181212 w 5558408"/>
              <a:gd name="connsiteY4" fmla="*/ 0 h 4533410"/>
              <a:gd name="connsiteX5" fmla="*/ 5558408 w 5558408"/>
              <a:gd name="connsiteY5" fmla="*/ 1869017 h 453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58408" h="4533410">
                <a:moveTo>
                  <a:pt x="5558408" y="3918358"/>
                </a:moveTo>
                <a:lnTo>
                  <a:pt x="5218024" y="4533410"/>
                </a:lnTo>
                <a:lnTo>
                  <a:pt x="1069883" y="4533410"/>
                </a:lnTo>
                <a:lnTo>
                  <a:pt x="0" y="3941312"/>
                </a:lnTo>
                <a:lnTo>
                  <a:pt x="2181212" y="0"/>
                </a:lnTo>
                <a:lnTo>
                  <a:pt x="5558408" y="1869017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68828">
            <a:off x="2755627" y="4718608"/>
            <a:ext cx="2050323" cy="17591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4" b="41878"/>
          <a:stretch>
            <a:fillRect/>
          </a:stretch>
        </p:blipFill>
        <p:spPr>
          <a:xfrm rot="11161156">
            <a:off x="10122877" y="-99137"/>
            <a:ext cx="2166358" cy="1740631"/>
          </a:xfrm>
          <a:custGeom>
            <a:avLst/>
            <a:gdLst>
              <a:gd name="connsiteX0" fmla="*/ 2166358 w 2166358"/>
              <a:gd name="connsiteY0" fmla="*/ 1531555 h 1740631"/>
              <a:gd name="connsiteX1" fmla="*/ 183539 w 2166358"/>
              <a:gd name="connsiteY1" fmla="*/ 1740631 h 1740631"/>
              <a:gd name="connsiteX2" fmla="*/ 0 w 2166358"/>
              <a:gd name="connsiteY2" fmla="*/ 0 h 1740631"/>
              <a:gd name="connsiteX3" fmla="*/ 2166358 w 2166358"/>
              <a:gd name="connsiteY3" fmla="*/ 0 h 174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6358" h="1740631">
                <a:moveTo>
                  <a:pt x="2166358" y="1531555"/>
                </a:moveTo>
                <a:lnTo>
                  <a:pt x="183539" y="1740631"/>
                </a:lnTo>
                <a:lnTo>
                  <a:pt x="0" y="0"/>
                </a:lnTo>
                <a:lnTo>
                  <a:pt x="2166358" y="0"/>
                </a:lnTo>
                <a:close/>
              </a:path>
            </a:pathLst>
          </a:custGeom>
        </p:spPr>
      </p:pic>
      <p:sp>
        <p:nvSpPr>
          <p:cNvPr id="6" name="文本框 32"/>
          <p:cNvSpPr txBox="1"/>
          <p:nvPr/>
        </p:nvSpPr>
        <p:spPr>
          <a:xfrm>
            <a:off x="651652" y="4973516"/>
            <a:ext cx="1910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PA_文本框 2"/>
          <p:cNvSpPr txBox="1"/>
          <p:nvPr/>
        </p:nvSpPr>
        <p:spPr>
          <a:xfrm>
            <a:off x="598867" y="4096869"/>
            <a:ext cx="1982964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600" b="0" dirty="0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cs typeface="+mn-ea"/>
                <a:sym typeface="+mn-lt"/>
              </a:rPr>
              <a:t>目录</a:t>
            </a:r>
            <a:endParaRPr lang="en-US" sz="5600" b="0" dirty="0">
              <a:solidFill>
                <a:schemeClr val="bg1"/>
              </a:solidFill>
              <a:latin typeface="汉仪大宋简" panose="02010609000101010101" charset="-122"/>
              <a:ea typeface="汉仪大宋简" panose="02010609000101010101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767425" y="1463302"/>
            <a:ext cx="273485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394F76"/>
                </a:solidFill>
                <a:effectLst/>
                <a:uLnTx/>
                <a:uFillTx/>
                <a:latin typeface="汉仪大宋简" panose="02010609000101010101" charset="-122"/>
                <a:ea typeface="汉仪大宋简" panose="02010609000101010101" charset="-122"/>
                <a:cs typeface="+mn-ea"/>
                <a:sym typeface="+mn-lt"/>
              </a:rPr>
              <a:t>学习目标</a:t>
            </a:r>
            <a:endParaRPr kumimoji="0" lang="zh-CN" altLang="en-US" sz="2600" i="0" u="none" strike="noStrike" kern="1200" cap="none" spc="0" normalizeH="0" baseline="0" noProof="0" dirty="0">
              <a:ln>
                <a:noFill/>
              </a:ln>
              <a:solidFill>
                <a:srgbClr val="394F76"/>
              </a:solidFill>
              <a:effectLst/>
              <a:uLnTx/>
              <a:uFillTx/>
              <a:latin typeface="汉仪大宋简" panose="02010609000101010101" charset="-122"/>
              <a:ea typeface="汉仪大宋简" panose="02010609000101010101" charset="-122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5895551" y="1470890"/>
            <a:ext cx="633911" cy="633911"/>
          </a:xfrm>
          <a:prstGeom prst="ellipse">
            <a:avLst/>
          </a:prstGeom>
          <a:solidFill>
            <a:srgbClr val="39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951243" y="1605685"/>
            <a:ext cx="5157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786819" y="1887571"/>
            <a:ext cx="318710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rgbClr val="394F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 of work content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94F7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767425" y="2582677"/>
            <a:ext cx="273485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394F76"/>
                </a:solidFill>
                <a:effectLst/>
                <a:uLnTx/>
                <a:uFillTx/>
                <a:latin typeface="汉仪大宋简" panose="02010609000101010101" charset="-122"/>
                <a:ea typeface="汉仪大宋简" panose="02010609000101010101" charset="-122"/>
                <a:cs typeface="+mn-ea"/>
                <a:sym typeface="+mn-lt"/>
              </a:rPr>
              <a:t>工作难点分析</a:t>
            </a:r>
            <a:endParaRPr kumimoji="0" lang="zh-CN" altLang="en-US" sz="2600" i="0" u="none" strike="noStrike" kern="1200" cap="none" spc="0" normalizeH="0" baseline="0" noProof="0" dirty="0">
              <a:ln>
                <a:noFill/>
              </a:ln>
              <a:solidFill>
                <a:srgbClr val="394F76"/>
              </a:solidFill>
              <a:effectLst/>
              <a:uLnTx/>
              <a:uFillTx/>
              <a:latin typeface="汉仪大宋简" panose="02010609000101010101" charset="-122"/>
              <a:ea typeface="汉仪大宋简" panose="02010609000101010101" charset="-122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>
            <p:custDataLst>
              <p:tags r:id="rId9"/>
            </p:custDataLst>
          </p:nvPr>
        </p:nvSpPr>
        <p:spPr>
          <a:xfrm>
            <a:off x="5895551" y="2590263"/>
            <a:ext cx="633911" cy="633911"/>
          </a:xfrm>
          <a:prstGeom prst="ellipse">
            <a:avLst/>
          </a:prstGeom>
          <a:solidFill>
            <a:srgbClr val="39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5951243" y="2725058"/>
            <a:ext cx="5157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6786819" y="3006944"/>
            <a:ext cx="318710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rgbClr val="394F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Analysis of work difficulties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94F7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6767425" y="3778480"/>
            <a:ext cx="273485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394F76"/>
                </a:solidFill>
                <a:effectLst/>
                <a:uLnTx/>
                <a:uFillTx/>
                <a:latin typeface="汉仪大宋简" panose="02010609000101010101" charset="-122"/>
                <a:ea typeface="汉仪大宋简" panose="02010609000101010101" charset="-122"/>
                <a:cs typeface="+mn-ea"/>
                <a:sym typeface="+mn-lt"/>
              </a:rPr>
              <a:t>算法的应用</a:t>
            </a:r>
            <a:endParaRPr kumimoji="0" lang="zh-CN" altLang="en-US" sz="2600" i="0" u="none" strike="noStrike" kern="1200" cap="none" spc="0" normalizeH="0" baseline="0" noProof="0" dirty="0">
              <a:ln>
                <a:noFill/>
              </a:ln>
              <a:solidFill>
                <a:srgbClr val="394F76"/>
              </a:solidFill>
              <a:effectLst/>
              <a:uLnTx/>
              <a:uFillTx/>
              <a:latin typeface="汉仪大宋简" panose="02010609000101010101" charset="-122"/>
              <a:ea typeface="汉仪大宋简" panose="02010609000101010101" charset="-122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>
            <p:custDataLst>
              <p:tags r:id="rId13"/>
            </p:custDataLst>
          </p:nvPr>
        </p:nvSpPr>
        <p:spPr>
          <a:xfrm>
            <a:off x="5895551" y="3786066"/>
            <a:ext cx="633911" cy="633911"/>
          </a:xfrm>
          <a:prstGeom prst="ellipse">
            <a:avLst/>
          </a:prstGeom>
          <a:solidFill>
            <a:srgbClr val="39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5951243" y="3920861"/>
            <a:ext cx="5157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6786819" y="4202747"/>
            <a:ext cx="318710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rgbClr val="394F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Overview of market conditions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94F7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"/>
          <p:cNvSpPr txBox="1"/>
          <p:nvPr>
            <p:custDataLst>
              <p:tags r:id="rId16"/>
            </p:custDataLst>
          </p:nvPr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05" y="501015"/>
            <a:ext cx="9737725" cy="58566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602615"/>
            <a:ext cx="7416800" cy="3562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02485" y="4608830"/>
            <a:ext cx="71958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ea typeface="宋体" panose="02010600030101010101" pitchFamily="2" charset="-122"/>
              </a:rPr>
              <a:t>通过导入</a:t>
            </a:r>
            <a:r>
              <a:rPr lang="en-US" altLang="zh-CN" sz="2000">
                <a:ea typeface="宋体" panose="02010600030101010101" pitchFamily="2" charset="-122"/>
              </a:rPr>
              <a:t>nampy</a:t>
            </a:r>
            <a:r>
              <a:rPr lang="zh-CN" altLang="en-US" sz="2000">
                <a:ea typeface="宋体" panose="02010600030101010101" pitchFamily="2" charset="-122"/>
              </a:rPr>
              <a:t>，将一个数组的非数字（</a:t>
            </a:r>
            <a:r>
              <a:rPr lang="en-US" altLang="zh-CN" sz="2000">
                <a:ea typeface="宋体" panose="02010600030101010101" pitchFamily="2" charset="-122"/>
              </a:rPr>
              <a:t>nan</a:t>
            </a:r>
            <a:r>
              <a:rPr lang="zh-CN" altLang="en-US" sz="2000">
                <a:ea typeface="宋体" panose="02010600030101010101" pitchFamily="2" charset="-122"/>
              </a:rPr>
              <a:t>）的数据更改为该组数据除</a:t>
            </a:r>
            <a:r>
              <a:rPr lang="en-US" altLang="zh-CN" sz="2000">
                <a:ea typeface="宋体" panose="02010600030101010101" pitchFamily="2" charset="-122"/>
              </a:rPr>
              <a:t>nan</a:t>
            </a:r>
            <a:r>
              <a:rPr lang="zh-CN" altLang="en-US" sz="2000">
                <a:ea typeface="宋体" panose="02010600030101010101" pitchFamily="2" charset="-122"/>
              </a:rPr>
              <a:t>外数据的平均值，一般适用于数据量比较少的情况，这样相比于直接删除该数据与实际数据更加接近。</a:t>
            </a:r>
            <a:endParaRPr lang="en-US" altLang="zh-CN" sz="200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2352675" y="1404620"/>
              <a:ext cx="4043045" cy="3905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2352675" y="1404620"/>
                <a:ext cx="404304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4343400" y="885825"/>
              <a:ext cx="552450" cy="16713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4343400" y="885825"/>
                <a:ext cx="552450" cy="167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3995420" y="1304925"/>
              <a:ext cx="33655" cy="1085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3995420" y="1304925"/>
                <a:ext cx="33655" cy="1085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943350" y="2138045"/>
              <a:ext cx="185420" cy="285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943350" y="2138045"/>
                <a:ext cx="18542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4705350" y="1638300"/>
              <a:ext cx="123825" cy="1247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4705350" y="1638300"/>
                <a:ext cx="123825" cy="124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4657725" y="2709545"/>
              <a:ext cx="228600" cy="1860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4657725" y="2709545"/>
                <a:ext cx="228600" cy="186055"/>
              </a:xfrm>
              <a:prstGeom prst="rect"/>
            </p:spPr>
          </p:pic>
        </mc:Fallback>
      </mc:AlternateContent>
    </p:spTree>
    <p:custDataLst>
      <p:tags r:id="rId1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6495" b="5307"/>
          <a:stretch>
            <a:fillRect/>
          </a:stretch>
        </p:blipFill>
        <p:spPr>
          <a:xfrm>
            <a:off x="0" y="223520"/>
            <a:ext cx="12074525" cy="6410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4215130" y="748030"/>
            <a:ext cx="37617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</a:t>
            </a:r>
            <a:endParaRPr lang="en-US" altLang="zh-CN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4120" y="2021205"/>
            <a:ext cx="1020000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Pandas 是 Python 语言的一个扩展程序库，用于数据分析。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Pandas 名字衍生自术语 "panel data"（面板数据）和 "Python data analysis"（Python 数据分析）。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Pandas 是一个开放源码、BSD 许可的库，提供高性能、易于使用的数据结构和数据分析工具。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Pandas 一个强大的分析结构化数据的工具集，基础是 Numpy（提供高性能的矩阵运算）。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Pandas 可以从各种文件格式比如 CSV、JSON、SQL、Microsoft Excel 导入数据。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Pandas 可以对各种数据进行运算操作，比如归并、再成形、选择，还有数据清洗和数据加工特征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247775" y="5386070"/>
              <a:ext cx="9291320" cy="41465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247775" y="5386070"/>
                <a:ext cx="929132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415145" y="6033770"/>
              <a:ext cx="933450" cy="35750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415145" y="6033770"/>
                <a:ext cx="93345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0572750" y="5976620"/>
              <a:ext cx="652145" cy="4146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0572750" y="5976620"/>
                <a:ext cx="65214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1214120" y="6276975"/>
              <a:ext cx="1276350" cy="457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1214120" y="6276975"/>
                <a:ext cx="1276350" cy="457200"/>
              </a:xfrm>
              <a:prstGeom prst="rect"/>
            </p:spPr>
          </p:pic>
        </mc:Fallback>
      </mc:AlternateContent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9235" y="1460500"/>
            <a:ext cx="4710430" cy="2959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400" b="1"/>
              <a:t>Pandas 应用：</a:t>
            </a:r>
            <a:endParaRPr lang="zh-CN" altLang="en-US" sz="4400" b="1"/>
          </a:p>
          <a:p>
            <a:endParaRPr lang="zh-CN" altLang="en-US" sz="4400" b="1"/>
          </a:p>
          <a:p>
            <a:r>
              <a:rPr lang="zh-CN" altLang="en-US"/>
              <a:t>Pandas 的主要数据结构是 Series （一维数据）与 DataFrame（二维数据）。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Pandas 广泛应用在学术、金融、统计学等各个数据分析领域。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7222" t="31014" r="2037"/>
          <a:stretch>
            <a:fillRect/>
          </a:stretch>
        </p:blipFill>
        <p:spPr>
          <a:xfrm>
            <a:off x="7517130" y="1620520"/>
            <a:ext cx="3474720" cy="27990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1409700" y="2762250"/>
              <a:ext cx="4705350" cy="7239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1409700" y="2762250"/>
                <a:ext cx="4705350" cy="723900"/>
              </a:xfrm>
              <a:prstGeom prst="rect"/>
            </p:spPr>
          </p:pic>
        </mc:Fallback>
      </mc:AlternateContent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107573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2459990" y="1692910"/>
            <a:ext cx="6080760" cy="2684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pandas</a:t>
            </a:r>
            <a:r>
              <a:rPr lang="zh-CN" altLang="en-US" sz="2800">
                <a:ea typeface="宋体" panose="02010600030101010101" pitchFamily="2" charset="-122"/>
              </a:rPr>
              <a:t>通过读入</a:t>
            </a:r>
            <a:r>
              <a:rPr lang="en-US" altLang="zh-CN" sz="2800">
                <a:ea typeface="宋体" panose="02010600030101010101" pitchFamily="2" charset="-122"/>
              </a:rPr>
              <a:t>txt,csv,excel</a:t>
            </a:r>
            <a:r>
              <a:rPr lang="zh-CN" altLang="en-US" sz="2800">
                <a:ea typeface="宋体" panose="02010600030101010101" pitchFamily="2" charset="-122"/>
              </a:rPr>
              <a:t>以及</a:t>
            </a:r>
            <a:r>
              <a:rPr lang="en-US" altLang="zh-CN" sz="2800">
                <a:ea typeface="宋体" panose="02010600030101010101" pitchFamily="2" charset="-122"/>
              </a:rPr>
              <a:t>json</a:t>
            </a:r>
            <a:r>
              <a:rPr lang="zh-CN" altLang="en-US" sz="2800">
                <a:ea typeface="宋体" panose="02010600030101010101" pitchFamily="2" charset="-122"/>
              </a:rPr>
              <a:t>文件，通过各种方法对</a:t>
            </a:r>
            <a:r>
              <a:rPr lang="en-US" altLang="zh-CN" sz="2800">
                <a:ea typeface="宋体" panose="02010600030101010101" pitchFamily="2" charset="-122"/>
              </a:rPr>
              <a:t>Series</a:t>
            </a:r>
            <a:r>
              <a:rPr lang="zh-CN" altLang="en-US" sz="2800">
                <a:ea typeface="宋体" panose="02010600030101010101" pitchFamily="2" charset="-122"/>
              </a:rPr>
              <a:t>，</a:t>
            </a:r>
            <a:r>
              <a:rPr lang="en-US" altLang="zh-CN" sz="2800">
                <a:ea typeface="宋体" panose="02010600030101010101" pitchFamily="2" charset="-122"/>
              </a:rPr>
              <a:t>DataFrame</a:t>
            </a:r>
            <a:r>
              <a:rPr lang="zh-CN" altLang="en-US" sz="2800">
                <a:ea typeface="宋体" panose="02010600030101010101" pitchFamily="2" charset="-122"/>
              </a:rPr>
              <a:t>进行操作，可对数据进行初步的清洗，是机器学习中最基础的知识。</a:t>
            </a:r>
            <a:endParaRPr lang="zh-CN" altLang="en-US" sz="2800"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" y="1660525"/>
            <a:ext cx="11531600" cy="514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3865" y="784860"/>
            <a:ext cx="1151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删除包含空字段的行，可以使用 dropna() 方法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5" y="3429000"/>
            <a:ext cx="7112000" cy="2406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9415" y="2753995"/>
            <a:ext cx="887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利用</a:t>
            </a:r>
            <a:r>
              <a:rPr lang="en-US" altLang="zh-CN"/>
              <a:t>isnull</a:t>
            </a:r>
            <a:r>
              <a:rPr lang="zh-CN" altLang="en-US">
                <a:ea typeface="宋体" panose="02010600030101010101" pitchFamily="2" charset="-122"/>
              </a:rPr>
              <a:t>返回</a:t>
            </a:r>
            <a:r>
              <a:rPr lang="en-US" altLang="zh-CN">
                <a:ea typeface="宋体" panose="02010600030101010101" pitchFamily="2" charset="-122"/>
              </a:rPr>
              <a:t>bool</a:t>
            </a:r>
            <a:r>
              <a:rPr lang="zh-CN" altLang="en-US">
                <a:ea typeface="宋体" panose="02010600030101010101" pitchFamily="2" charset="-122"/>
              </a:rPr>
              <a:t>值，判断是否为空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086225" y="5433695"/>
              <a:ext cx="1185545" cy="352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086225" y="5433695"/>
                <a:ext cx="118554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785620" y="1718945"/>
              <a:ext cx="995680" cy="3384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1785620" y="1718945"/>
                <a:ext cx="995680" cy="338455"/>
              </a:xfrm>
              <a:prstGeom prst="rect"/>
            </p:spPr>
          </p:pic>
        </mc:Fallback>
      </mc:AlternateContent>
    </p:spTree>
    <p:custDataLst>
      <p:tags r:id="rId9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2066290"/>
            <a:ext cx="7791450" cy="2933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7265" y="606425"/>
            <a:ext cx="6289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用来填充缺失值，此处可结合</a:t>
            </a:r>
            <a:r>
              <a:rPr lang="en-US" altLang="zh-CN"/>
              <a:t>numpy</a:t>
            </a:r>
            <a:r>
              <a:rPr lang="zh-CN" altLang="en-US">
                <a:ea typeface="宋体" panose="02010600030101010101" pitchFamily="2" charset="-122"/>
              </a:rPr>
              <a:t>中的填充缺失值的操作，也可以自定义缺失值，然后用</a:t>
            </a:r>
            <a:r>
              <a:rPr lang="en-US" altLang="zh-CN">
                <a:ea typeface="宋体" panose="02010600030101010101" pitchFamily="2" charset="-122"/>
              </a:rPr>
              <a:t>Fillna</a:t>
            </a:r>
            <a:r>
              <a:rPr lang="zh-CN" altLang="en-US">
                <a:ea typeface="宋体" panose="02010600030101010101" pitchFamily="2" charset="-122"/>
              </a:rPr>
              <a:t>来填充</a:t>
            </a:r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990600" y="666750"/>
              <a:ext cx="1737995" cy="2952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990600" y="666750"/>
                <a:ext cx="1737995" cy="295275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80" y="263525"/>
            <a:ext cx="10703560" cy="6436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662420" y="4719320"/>
              <a:ext cx="709930" cy="2146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662420" y="4719320"/>
                <a:ext cx="7099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7529195" y="4957445"/>
              <a:ext cx="671830" cy="2000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7529195" y="4957445"/>
                <a:ext cx="67183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6648450" y="5452745"/>
              <a:ext cx="723900" cy="2286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6648450" y="5452745"/>
                <a:ext cx="723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5438775" y="5719445"/>
              <a:ext cx="766445" cy="209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5438775" y="5719445"/>
                <a:ext cx="76644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2933700" y="5762625"/>
              <a:ext cx="833120" cy="1854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2933700" y="5762625"/>
                <a:ext cx="83312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3095625" y="4657725"/>
              <a:ext cx="619125" cy="2616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3095625" y="4657725"/>
                <a:ext cx="619125" cy="261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6586220" y="6229350"/>
              <a:ext cx="786130" cy="2330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6586220" y="6229350"/>
                <a:ext cx="786130" cy="233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8376920" y="6076950"/>
              <a:ext cx="662305" cy="1282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8376920" y="6076950"/>
                <a:ext cx="662305" cy="128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8319770" y="4410075"/>
              <a:ext cx="690880" cy="1905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8319770" y="4410075"/>
                <a:ext cx="69088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4429125" y="1185545"/>
              <a:ext cx="3476625" cy="2622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4429125" y="1185545"/>
                <a:ext cx="347662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9157970" y="1419225"/>
              <a:ext cx="2333625" cy="285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9157970" y="1419225"/>
                <a:ext cx="2333625" cy="285750"/>
              </a:xfrm>
              <a:prstGeom prst="rect"/>
            </p:spPr>
          </p:pic>
        </mc:Fallback>
      </mc:AlternateContent>
    </p:spTree>
    <p:custDataLst>
      <p:tags r:id="rId2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2524760" y="1374775"/>
            <a:ext cx="633412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ea typeface="宋体" panose="02010600030101010101" pitchFamily="2" charset="-122"/>
                <a:sym typeface="+mn-ea"/>
              </a:rPr>
              <a:t>pycharm</a:t>
            </a:r>
            <a:r>
              <a:rPr lang="zh-CN" altLang="en-US" sz="400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4000">
                <a:ea typeface="宋体" panose="02010600030101010101" pitchFamily="2" charset="-122"/>
                <a:sym typeface="+mn-ea"/>
              </a:rPr>
              <a:t>anaconda</a:t>
            </a:r>
            <a:endParaRPr lang="en-US" altLang="zh-CN">
              <a:ea typeface="宋体" panose="02010600030101010101" pitchFamily="2" charset="-122"/>
            </a:endParaRPr>
          </a:p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28800" y="2680335"/>
            <a:ext cx="790956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anaconda</a:t>
            </a:r>
            <a:r>
              <a:rPr lang="zh-CN" altLang="en-US" sz="2400">
                <a:ea typeface="宋体" panose="02010600030101010101" pitchFamily="2" charset="-122"/>
              </a:rPr>
              <a:t>的</a:t>
            </a:r>
            <a:r>
              <a:rPr lang="en-US" altLang="zh-CN" sz="2400">
                <a:ea typeface="宋体" panose="02010600030101010101" pitchFamily="2" charset="-122"/>
              </a:rPr>
              <a:t>jupter</a:t>
            </a:r>
            <a:r>
              <a:rPr lang="zh-CN" altLang="en-US" sz="2400">
                <a:ea typeface="宋体" panose="02010600030101010101" pitchFamily="2" charset="-122"/>
              </a:rPr>
              <a:t>更适合于做有关机器学习的项目</a:t>
            </a:r>
            <a:r>
              <a:rPr lang="en-US" altLang="zh-CN" sz="2400">
                <a:ea typeface="宋体" panose="02010600030101010101" pitchFamily="2" charset="-122"/>
              </a:rPr>
              <a:t>,</a:t>
            </a:r>
            <a:r>
              <a:rPr lang="zh-CN" altLang="en-US" sz="2400">
                <a:ea typeface="宋体" panose="02010600030101010101" pitchFamily="2" charset="-122"/>
              </a:rPr>
              <a:t>虽然像笔记本一样对初学者相当友好，但是只有导入相关的插件才能像</a:t>
            </a:r>
            <a:r>
              <a:rPr lang="en-US" altLang="zh-CN" sz="2400">
                <a:ea typeface="宋体" panose="02010600030101010101" pitchFamily="2" charset="-122"/>
              </a:rPr>
              <a:t>Pycharm</a:t>
            </a:r>
            <a:r>
              <a:rPr lang="zh-CN" altLang="en-US" sz="2400">
                <a:ea typeface="宋体" panose="02010600030101010101" pitchFamily="2" charset="-122"/>
              </a:rPr>
              <a:t>一样写代码时有提示，而且提示看起来不够丝滑，舒服。所以用</a:t>
            </a:r>
            <a:r>
              <a:rPr lang="en-US" altLang="zh-CN" sz="2400">
                <a:ea typeface="宋体" panose="02010600030101010101" pitchFamily="2" charset="-122"/>
              </a:rPr>
              <a:t>pycharm</a:t>
            </a:r>
            <a:r>
              <a:rPr lang="zh-CN" altLang="en-US" sz="2400">
                <a:ea typeface="宋体" panose="02010600030101010101" pitchFamily="2" charset="-122"/>
              </a:rPr>
              <a:t>来写代码就是一个很好的选择，但是</a:t>
            </a:r>
            <a:r>
              <a:rPr lang="en-US" altLang="zh-CN" sz="2400">
                <a:ea typeface="宋体" panose="02010600030101010101" pitchFamily="2" charset="-122"/>
              </a:rPr>
              <a:t>pycharm</a:t>
            </a:r>
            <a:r>
              <a:rPr lang="zh-CN" altLang="en-US" sz="2400">
                <a:ea typeface="宋体" panose="02010600030101010101" pitchFamily="2" charset="-122"/>
              </a:rPr>
              <a:t>在调试机器学习相关的代码不如</a:t>
            </a:r>
            <a:r>
              <a:rPr lang="en-US" altLang="zh-CN" sz="2400">
                <a:ea typeface="宋体" panose="02010600030101010101" pitchFamily="2" charset="-122"/>
              </a:rPr>
              <a:t>anaconda</a:t>
            </a:r>
            <a:r>
              <a:rPr lang="zh-CN" altLang="en-US" sz="2400">
                <a:ea typeface="宋体" panose="02010600030101010101" pitchFamily="2" charset="-122"/>
              </a:rPr>
              <a:t>方便</a:t>
            </a:r>
            <a:r>
              <a:rPr lang="en-US" altLang="zh-CN" sz="2400">
                <a:ea typeface="宋体" panose="02010600030101010101" pitchFamily="2" charset="-122"/>
              </a:rPr>
              <a:t>,</a:t>
            </a:r>
            <a:r>
              <a:rPr lang="zh-CN" altLang="en-US" sz="2400">
                <a:ea typeface="宋体" panose="02010600030101010101" pitchFamily="2" charset="-122"/>
              </a:rPr>
              <a:t>于是我就用</a:t>
            </a:r>
            <a:r>
              <a:rPr lang="en-US" altLang="zh-CN" sz="2400">
                <a:ea typeface="宋体" panose="02010600030101010101" pitchFamily="2" charset="-122"/>
              </a:rPr>
              <a:t>pycharm</a:t>
            </a:r>
            <a:r>
              <a:rPr lang="zh-CN" altLang="en-US" sz="2400">
                <a:ea typeface="宋体" panose="02010600030101010101" pitchFamily="2" charset="-122"/>
              </a:rPr>
              <a:t>写代码，再导入到</a:t>
            </a:r>
            <a:r>
              <a:rPr lang="en-US" altLang="zh-CN" sz="2400">
                <a:ea typeface="宋体" panose="02010600030101010101" pitchFamily="2" charset="-122"/>
              </a:rPr>
              <a:t>anaconda</a:t>
            </a:r>
            <a:r>
              <a:rPr lang="zh-CN" altLang="en-US" sz="2400">
                <a:ea typeface="宋体" panose="02010600030101010101" pitchFamily="2" charset="-122"/>
              </a:rPr>
              <a:t>中调试，对我来说这种方式非常的友好。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9" b="37335"/>
          <a:stretch>
            <a:fillRect/>
          </a:stretch>
        </p:blipFill>
        <p:spPr>
          <a:xfrm rot="10800000">
            <a:off x="9275150" y="0"/>
            <a:ext cx="2916850" cy="2495707"/>
          </a:xfrm>
          <a:custGeom>
            <a:avLst/>
            <a:gdLst>
              <a:gd name="connsiteX0" fmla="*/ 2916850 w 2916850"/>
              <a:gd name="connsiteY0" fmla="*/ 2495707 h 2495707"/>
              <a:gd name="connsiteX1" fmla="*/ 0 w 2916850"/>
              <a:gd name="connsiteY1" fmla="*/ 2495707 h 2495707"/>
              <a:gd name="connsiteX2" fmla="*/ 0 w 2916850"/>
              <a:gd name="connsiteY2" fmla="*/ 0 h 2495707"/>
              <a:gd name="connsiteX3" fmla="*/ 2916850 w 2916850"/>
              <a:gd name="connsiteY3" fmla="*/ 0 h 249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850" h="2495707">
                <a:moveTo>
                  <a:pt x="2916850" y="2495707"/>
                </a:moveTo>
                <a:lnTo>
                  <a:pt x="0" y="2495707"/>
                </a:lnTo>
                <a:lnTo>
                  <a:pt x="0" y="0"/>
                </a:lnTo>
                <a:lnTo>
                  <a:pt x="2916850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b="35166"/>
          <a:stretch>
            <a:fillRect/>
          </a:stretch>
        </p:blipFill>
        <p:spPr>
          <a:xfrm rot="3148302">
            <a:off x="-1615184" y="4294783"/>
            <a:ext cx="4577712" cy="2611949"/>
          </a:xfrm>
          <a:custGeom>
            <a:avLst/>
            <a:gdLst>
              <a:gd name="connsiteX0" fmla="*/ 0 w 4577712"/>
              <a:gd name="connsiteY0" fmla="*/ 397344 h 2611949"/>
              <a:gd name="connsiteX1" fmla="*/ 305205 w 4577712"/>
              <a:gd name="connsiteY1" fmla="*/ 0 h 2611949"/>
              <a:gd name="connsiteX2" fmla="*/ 4577712 w 4577712"/>
              <a:gd name="connsiteY2" fmla="*/ 0 h 2611949"/>
              <a:gd name="connsiteX3" fmla="*/ 4577712 w 4577712"/>
              <a:gd name="connsiteY3" fmla="*/ 405849 h 2611949"/>
              <a:gd name="connsiteX4" fmla="*/ 2883180 w 4577712"/>
              <a:gd name="connsiteY4" fmla="*/ 2611949 h 261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7712" h="2611949">
                <a:moveTo>
                  <a:pt x="0" y="397344"/>
                </a:moveTo>
                <a:lnTo>
                  <a:pt x="305205" y="0"/>
                </a:lnTo>
                <a:lnTo>
                  <a:pt x="4577712" y="0"/>
                </a:lnTo>
                <a:lnTo>
                  <a:pt x="4577712" y="405849"/>
                </a:lnTo>
                <a:lnTo>
                  <a:pt x="2883180" y="2611949"/>
                </a:lnTo>
                <a:close/>
              </a:path>
            </a:pathLst>
          </a:cu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0"/>
          <a:stretch>
            <a:fillRect/>
          </a:stretch>
        </p:blipFill>
        <p:spPr>
          <a:xfrm rot="11161156">
            <a:off x="653395" y="5620026"/>
            <a:ext cx="3490420" cy="1424909"/>
          </a:xfrm>
          <a:custGeom>
            <a:avLst/>
            <a:gdLst>
              <a:gd name="connsiteX0" fmla="*/ 3490420 w 3490420"/>
              <a:gd name="connsiteY0" fmla="*/ 1424909 h 1424909"/>
              <a:gd name="connsiteX1" fmla="*/ 0 w 3490420"/>
              <a:gd name="connsiteY1" fmla="*/ 1424909 h 1424909"/>
              <a:gd name="connsiteX2" fmla="*/ 0 w 3490420"/>
              <a:gd name="connsiteY2" fmla="*/ 368045 h 1424909"/>
              <a:gd name="connsiteX3" fmla="*/ 3490420 w 3490420"/>
              <a:gd name="connsiteY3" fmla="*/ 0 h 142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0420" h="1424909">
                <a:moveTo>
                  <a:pt x="3490420" y="1424909"/>
                </a:moveTo>
                <a:lnTo>
                  <a:pt x="0" y="1424909"/>
                </a:lnTo>
                <a:lnTo>
                  <a:pt x="0" y="368045"/>
                </a:lnTo>
                <a:lnTo>
                  <a:pt x="3490420" y="0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68828">
            <a:off x="9245326" y="967387"/>
            <a:ext cx="2050323" cy="175917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63114" y="3206274"/>
            <a:ext cx="4270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rgbClr val="394F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 of work content</a:t>
            </a:r>
            <a:endParaRPr lang="en-US" altLang="zh-CN" sz="2200" dirty="0">
              <a:solidFill>
                <a:srgbClr val="394F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80645" y="3697412"/>
            <a:ext cx="738899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394F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designer can use default text to simulate what text would look like. If it is not real text. A designer can use default text to simulate what text would look like.</a:t>
            </a:r>
            <a:endParaRPr lang="en-US" altLang="zh-CN" sz="1200" dirty="0">
              <a:solidFill>
                <a:srgbClr val="394F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PA_文本框 2"/>
          <p:cNvSpPr txBox="1"/>
          <p:nvPr>
            <p:custDataLst>
              <p:tags r:id="rId6"/>
            </p:custDataLst>
          </p:nvPr>
        </p:nvSpPr>
        <p:spPr>
          <a:xfrm>
            <a:off x="3225677" y="2261874"/>
            <a:ext cx="5768922" cy="9772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800" b="0" dirty="0">
                <a:solidFill>
                  <a:srgbClr val="394F76"/>
                </a:solidFill>
                <a:latin typeface="汉仪大宋简" panose="02010609000101010101" charset="-122"/>
                <a:ea typeface="汉仪大宋简" panose="02010609000101010101" charset="-122"/>
                <a:cs typeface="+mn-ea"/>
                <a:sym typeface="+mn-lt"/>
              </a:rPr>
              <a:t>学习内容概述</a:t>
            </a:r>
            <a:endParaRPr lang="zh-CN" altLang="en-US" sz="4800" b="0" dirty="0">
              <a:solidFill>
                <a:srgbClr val="394F76"/>
              </a:solidFill>
              <a:latin typeface="汉仪大宋简" panose="02010609000101010101" charset="-122"/>
              <a:ea typeface="汉仪大宋简" panose="02010609000101010101" charset="-122"/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037995" y="4505369"/>
            <a:ext cx="2142450" cy="401418"/>
          </a:xfrm>
          <a:prstGeom prst="roundRect">
            <a:avLst>
              <a:gd name="adj" fmla="val 50000"/>
            </a:avLst>
          </a:prstGeom>
          <a:solidFill>
            <a:srgbClr val="39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pc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PART.01</a:t>
            </a:r>
            <a:endParaRPr lang="zh-CN" altLang="en-US" sz="1600" spc="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857293" y="-8636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2132965" y="1010920"/>
            <a:ext cx="79260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/>
              <a:t>简单的线性回归</a:t>
            </a:r>
            <a:endParaRPr lang="zh-CN" altLang="en-US" sz="4400" b="1"/>
          </a:p>
        </p:txBody>
      </p:sp>
      <p:sp>
        <p:nvSpPr>
          <p:cNvPr id="3" name="文本框 2"/>
          <p:cNvSpPr txBox="1"/>
          <p:nvPr/>
        </p:nvSpPr>
        <p:spPr>
          <a:xfrm>
            <a:off x="4297045" y="3106420"/>
            <a:ext cx="5761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线性回归模型参数：</a:t>
            </a:r>
            <a:r>
              <a:rPr lang="en-US" altLang="zh-CN" sz="3600"/>
              <a:t>y=ax+b</a:t>
            </a:r>
            <a:endParaRPr lang="en-US" altLang="zh-CN" sz="3600"/>
          </a:p>
        </p:txBody>
      </p:sp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398270"/>
            <a:ext cx="9895205" cy="41446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62930" y="169735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上面的公式中，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α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是响应变量的预测值，x表示解释变量。截断项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α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和系数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β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都是可以通过学习算法学到的模型参数。如：绘制的超平面对一个披萨的价格和尺寸之问的关系进行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3175" y="608965"/>
            <a:ext cx="3041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</a:rPr>
              <a:t>①</a:t>
            </a:r>
            <a:endParaRPr lang="zh-CN" altLang="en-US" sz="400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1628775"/>
            <a:ext cx="9131300" cy="3600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30350" y="442595"/>
            <a:ext cx="48964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将数据用</a:t>
            </a:r>
            <a:r>
              <a:rPr lang="en-US" altLang="zh-CN">
                <a:ea typeface="宋体" panose="02010600030101010101" pitchFamily="2" charset="-122"/>
              </a:rPr>
              <a:t>fit</a:t>
            </a:r>
            <a:r>
              <a:rPr lang="zh-CN" altLang="en-US">
                <a:ea typeface="宋体" panose="02010600030101010101" pitchFamily="2" charset="-122"/>
              </a:rPr>
              <a:t>方法训练出一个</a:t>
            </a:r>
            <a:r>
              <a:rPr lang="en-US" altLang="zh-CN">
                <a:ea typeface="宋体" panose="02010600030101010101" pitchFamily="2" charset="-122"/>
              </a:rPr>
              <a:t>model,</a:t>
            </a:r>
            <a:r>
              <a:rPr lang="zh-CN" altLang="en-US">
                <a:ea typeface="宋体" panose="02010600030101010101" pitchFamily="2" charset="-122"/>
              </a:rPr>
              <a:t>一般来说少量数据用来训练模型，剩余的大部分数据对模型进行测试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72775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1458595" y="738505"/>
            <a:ext cx="9076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②</a:t>
            </a:r>
            <a:r>
              <a:rPr lang="zh-CN" altLang="en-US" sz="3600" b="1"/>
              <a:t>评估模型的拟合性</a:t>
            </a:r>
            <a:endParaRPr lang="zh-CN" altLang="en-US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1743075" y="1474470"/>
            <a:ext cx="391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残差平方和（</a:t>
            </a:r>
            <a:r>
              <a:rPr lang="en-US" altLang="zh-CN"/>
              <a:t>RSS</a:t>
            </a:r>
            <a:r>
              <a:rPr lang="zh-CN" altLang="en-US">
                <a:ea typeface="宋体" panose="02010600030101010101" pitchFamily="2" charset="-122"/>
              </a:rPr>
              <a:t>）代价函数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8652" r="26127" b="21019"/>
          <a:stretch>
            <a:fillRect/>
          </a:stretch>
        </p:blipFill>
        <p:spPr>
          <a:xfrm rot="16200000">
            <a:off x="3819525" y="-71755"/>
            <a:ext cx="1436370" cy="5564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17130" y="2141220"/>
            <a:ext cx="1861185" cy="968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预测得到的数据越接近</a:t>
            </a:r>
            <a:r>
              <a:rPr lang="en-US" altLang="zh-CN"/>
              <a:t>0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 b="1">
                <a:ea typeface="宋体" panose="02010600030101010101" pitchFamily="2" charset="-122"/>
              </a:rPr>
              <a:t>说明模型拟合性越好</a:t>
            </a:r>
            <a:endParaRPr lang="zh-CN" altLang="en-US" b="1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775" y="3578860"/>
            <a:ext cx="7245350" cy="3073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1112520" y="732790"/>
            <a:ext cx="60521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</a:rPr>
              <a:t>③</a:t>
            </a:r>
            <a:r>
              <a:rPr lang="zh-CN" altLang="en-US" sz="2800">
                <a:sym typeface="+mn-ea"/>
              </a:rPr>
              <a:t>求解简单线性回归的</a:t>
            </a:r>
            <a:r>
              <a:rPr lang="en-US" altLang="zh-CN" sz="2800">
                <a:sym typeface="+mn-ea"/>
              </a:rPr>
              <a:t>ols</a:t>
            </a: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1926590"/>
            <a:ext cx="9225915" cy="38239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514475" y="850265"/>
            <a:ext cx="2849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④</a:t>
            </a:r>
            <a:r>
              <a:rPr lang="zh-CN" altLang="en-US" sz="2800"/>
              <a:t>评价模型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786255" y="1684655"/>
            <a:ext cx="73755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我们可以使用一些衡量方法来评估模型的预测能力。在此我们使用一种叫作</a:t>
            </a:r>
            <a:r>
              <a:rPr lang="zh-CN" altLang="en-US">
                <a:solidFill>
                  <a:srgbClr val="FF0000"/>
                </a:solidFill>
              </a:rPr>
              <a:t>R方的方法来评估</a:t>
            </a:r>
            <a:r>
              <a:rPr lang="zh-CN" altLang="en-US"/>
              <a:t>披萨价格预测器。</a:t>
            </a:r>
            <a:r>
              <a:rPr lang="zh-CN" altLang="en-US">
                <a:solidFill>
                  <a:srgbClr val="FF0000"/>
                </a:solidFill>
              </a:rPr>
              <a:t>R方，也被称为决定系数</a:t>
            </a:r>
            <a:r>
              <a:rPr lang="zh-CN" altLang="en-US"/>
              <a:t>，它用来</a:t>
            </a:r>
            <a:r>
              <a:rPr lang="zh-CN" altLang="en-US">
                <a:solidFill>
                  <a:srgbClr val="FF0000"/>
                </a:solidFill>
              </a:rPr>
              <a:t>衡量数据和回归线的贴近程度</a:t>
            </a:r>
            <a:r>
              <a:rPr lang="zh-CN" altLang="en-US"/>
              <a:t>。计算R方的方法有多种，在简单线性回归模型中，</a:t>
            </a:r>
            <a:r>
              <a:rPr lang="zh-CN" altLang="en-US">
                <a:solidFill>
                  <a:srgbClr val="FF0000"/>
                </a:solidFill>
              </a:rPr>
              <a:t>R方等于皮尔森积差相关系数(PPMCC)的平方，也被称为皮尔森相关系数r的平方。</a:t>
            </a:r>
            <a:r>
              <a:rPr lang="zh-CN" altLang="en-US"/>
              <a:t>使用该计算方法，</a:t>
            </a:r>
            <a:r>
              <a:rPr lang="zh-CN" altLang="en-US">
                <a:solidFill>
                  <a:srgbClr val="FF0000"/>
                </a:solidFill>
              </a:rPr>
              <a:t>R方必须是0和1之间的正数</a:t>
            </a:r>
            <a:r>
              <a:rPr lang="zh-CN" altLang="en-US"/>
              <a:t>，其原因很直观;如果R方描述的是由模型解释的响应变量中的方差的比例，这个比例不能大于1或者小于0。其他一些计算方法，包括scikit-learn库使用的方法，不使用皮尔森相关系数r的平方公式计算R方。如果模型的表现非常差，由这些计算方法求出的R方可能为负值。</a:t>
            </a:r>
            <a:r>
              <a:rPr lang="zh-CN" altLang="en-US">
                <a:solidFill>
                  <a:srgbClr val="FF0000"/>
                </a:solidFill>
              </a:rPr>
              <a:t>了解性能指标的局限性非常重要，R方对于异常值尤其敏感，当新的特征增加到模型中时，它常常会出现异样的增长。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我们通过scikit-learn使用的方法来计算披萨价格预测器的R方。首先我们需要算出平方总和。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081405"/>
            <a:ext cx="11374755" cy="47517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690288" y="160655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2580640" y="1198245"/>
            <a:ext cx="7030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聚类算法</a:t>
            </a:r>
            <a:r>
              <a:rPr lang="en-US" altLang="zh-CN" sz="4000" b="1"/>
              <a:t>——Kmeans</a:t>
            </a:r>
            <a:r>
              <a:rPr lang="zh-CN" altLang="en-US" sz="4000" b="1">
                <a:ea typeface="宋体" panose="02010600030101010101" pitchFamily="2" charset="-122"/>
              </a:rPr>
              <a:t>算法</a:t>
            </a:r>
            <a:endParaRPr lang="zh-CN" altLang="en-US" sz="4000" b="1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2223135"/>
            <a:ext cx="5514975" cy="3670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80" y="2792095"/>
            <a:ext cx="6077585" cy="3244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27149" b="-768"/>
          <a:stretch>
            <a:fillRect/>
          </a:stretch>
        </p:blipFill>
        <p:spPr>
          <a:xfrm>
            <a:off x="367665" y="1129030"/>
            <a:ext cx="8393430" cy="5662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27160" y="2117725"/>
            <a:ext cx="2764155" cy="2953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500">
                <a:solidFill>
                  <a:srgbClr val="FF0000"/>
                </a:solidFill>
                <a:ea typeface="宋体" panose="02010600030101010101" pitchFamily="2" charset="-122"/>
              </a:rPr>
              <a:t>包含</a:t>
            </a:r>
            <a:r>
              <a:rPr lang="en-US" altLang="zh-CN" sz="2500">
                <a:solidFill>
                  <a:srgbClr val="FF0000"/>
                </a:solidFill>
                <a:ea typeface="宋体" panose="02010600030101010101" pitchFamily="2" charset="-122"/>
              </a:rPr>
              <a:t>1284</a:t>
            </a:r>
            <a:r>
              <a:rPr lang="zh-CN" altLang="en-US" sz="2500">
                <a:solidFill>
                  <a:srgbClr val="FF0000"/>
                </a:solidFill>
                <a:ea typeface="宋体" panose="02010600030101010101" pitchFamily="2" charset="-122"/>
              </a:rPr>
              <a:t>种食物，</a:t>
            </a:r>
            <a:r>
              <a:rPr lang="en-US" altLang="zh-CN" sz="2500">
                <a:solidFill>
                  <a:srgbClr val="FF0000"/>
                </a:solidFill>
                <a:ea typeface="宋体" panose="02010600030101010101" pitchFamily="2" charset="-122"/>
              </a:rPr>
              <a:t>18</a:t>
            </a:r>
            <a:r>
              <a:rPr lang="zh-CN" altLang="en-US" sz="2500">
                <a:solidFill>
                  <a:srgbClr val="FF0000"/>
                </a:solidFill>
                <a:ea typeface="宋体" panose="02010600030101010101" pitchFamily="2" charset="-122"/>
              </a:rPr>
              <a:t>个特征，目标：对蛋白质和钠两个特征对食物进行聚类</a:t>
            </a:r>
            <a:endParaRPr lang="zh-CN" altLang="en-US" sz="25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9810" y="330835"/>
            <a:ext cx="821626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>
                <a:solidFill>
                  <a:srgbClr val="FF0000"/>
                </a:solidFill>
                <a:sym typeface="+mn-ea"/>
              </a:rPr>
              <a:t>一个关于食物中各种成分含量的</a:t>
            </a:r>
            <a:r>
              <a:rPr lang="en-US" altLang="zh-CN" sz="2500">
                <a:solidFill>
                  <a:srgbClr val="FF0000"/>
                </a:solidFill>
                <a:sym typeface="+mn-ea"/>
              </a:rPr>
              <a:t>excel</a:t>
            </a:r>
            <a:r>
              <a:rPr lang="zh-CN" altLang="en-US" sz="250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表格（1284, 18）</a:t>
            </a:r>
            <a:endParaRPr lang="zh-CN" altLang="en-US" sz="2500"/>
          </a:p>
        </p:txBody>
      </p:sp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10942" t="-196" r="48788" b="4314"/>
          <a:stretch>
            <a:fillRect/>
          </a:stretch>
        </p:blipFill>
        <p:spPr>
          <a:xfrm>
            <a:off x="397510" y="3200400"/>
            <a:ext cx="9932035" cy="2367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9440" y="466725"/>
            <a:ext cx="4494530" cy="1330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000">
                <a:solidFill>
                  <a:srgbClr val="FF0000"/>
                </a:solidFill>
                <a:ea typeface="宋体" panose="02010600030101010101" pitchFamily="2" charset="-122"/>
              </a:rPr>
              <a:t>聚类前对数据进行标准化：</a:t>
            </a:r>
            <a:endParaRPr lang="zh-CN" altLang="en-US" sz="30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sz="3000"/>
          </a:p>
          <a:p>
            <a:r>
              <a:rPr lang="en-US" altLang="zh-CN" sz="3000"/>
              <a:t>1.</a:t>
            </a:r>
            <a:r>
              <a:rPr lang="zh-CN" altLang="en-US" sz="3000"/>
              <a:t>消除特征量纲的影响</a:t>
            </a:r>
            <a:endParaRPr lang="zh-CN" altLang="en-US" sz="3000"/>
          </a:p>
          <a:p>
            <a:r>
              <a:rPr lang="en-US" altLang="zh-CN" sz="3000"/>
              <a:t>2.</a:t>
            </a:r>
            <a:r>
              <a:rPr lang="zh-CN" altLang="en-US" sz="3000"/>
              <a:t>避免特征权重偏差</a:t>
            </a:r>
            <a:endParaRPr lang="zh-CN" altLang="en-US" sz="3000"/>
          </a:p>
          <a:p>
            <a:r>
              <a:rPr lang="en-US" altLang="zh-CN" sz="3000"/>
              <a:t>3.</a:t>
            </a:r>
            <a:r>
              <a:rPr lang="zh-CN" altLang="en-US" sz="3000"/>
              <a:t>使得聚类结果更加稳定</a:t>
            </a:r>
            <a:endParaRPr lang="zh-CN" altLang="en-US" sz="3000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536639" y="1867715"/>
            <a:ext cx="3117228" cy="3872392"/>
          </a:xfrm>
          <a:prstGeom prst="roundRect">
            <a:avLst>
              <a:gd name="adj" fmla="val 6225"/>
            </a:avLst>
          </a:prstGeom>
          <a:solidFill>
            <a:srgbClr val="E6D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1"/>
          <p:cNvSpPr txBox="1">
            <a:spLocks noChangeArrowheads="1"/>
          </p:cNvSpPr>
          <p:nvPr/>
        </p:nvSpPr>
        <p:spPr bwMode="auto">
          <a:xfrm>
            <a:off x="5168900" y="4176395"/>
            <a:ext cx="186118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cs typeface="+mn-ea"/>
                <a:sym typeface="+mn-lt"/>
              </a:rPr>
              <a:t>算法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82081" y="1867715"/>
            <a:ext cx="3117228" cy="3872392"/>
          </a:xfrm>
          <a:prstGeom prst="roundRect">
            <a:avLst>
              <a:gd name="adj" fmla="val 6225"/>
            </a:avLst>
          </a:prstGeom>
          <a:solidFill>
            <a:srgbClr val="00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1"/>
          <p:cNvSpPr txBox="1">
            <a:spLocks noChangeArrowheads="1"/>
          </p:cNvSpPr>
          <p:nvPr/>
        </p:nvSpPr>
        <p:spPr bwMode="auto">
          <a:xfrm>
            <a:off x="1833245" y="4176395"/>
            <a:ext cx="120713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cs typeface="+mn-ea"/>
                <a:sym typeface="+mn-lt"/>
              </a:rPr>
              <a:t>基础知识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200060" y="1867715"/>
            <a:ext cx="3117228" cy="3872392"/>
          </a:xfrm>
          <a:prstGeom prst="roundRect">
            <a:avLst>
              <a:gd name="adj" fmla="val 6225"/>
            </a:avLst>
          </a:prstGeom>
          <a:solidFill>
            <a:srgbClr val="7E9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1"/>
          <p:cNvSpPr txBox="1">
            <a:spLocks noChangeArrowheads="1"/>
          </p:cNvSpPr>
          <p:nvPr/>
        </p:nvSpPr>
        <p:spPr bwMode="auto">
          <a:xfrm>
            <a:off x="9273227" y="4176425"/>
            <a:ext cx="972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cs typeface="+mn-ea"/>
                <a:sym typeface="+mn-lt"/>
              </a:rPr>
              <a:t>理论实践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Freeform 9"/>
          <p:cNvSpPr/>
          <p:nvPr/>
        </p:nvSpPr>
        <p:spPr bwMode="auto">
          <a:xfrm rot="16200000">
            <a:off x="5275870" y="2382665"/>
            <a:ext cx="1645282" cy="1454346"/>
          </a:xfrm>
          <a:custGeom>
            <a:avLst/>
            <a:gdLst>
              <a:gd name="T0" fmla="*/ 958 w 1370"/>
              <a:gd name="T1" fmla="*/ 0 h 1213"/>
              <a:gd name="T2" fmla="*/ 413 w 1370"/>
              <a:gd name="T3" fmla="*/ 0 h 1213"/>
              <a:gd name="T4" fmla="*/ 297 w 1370"/>
              <a:gd name="T5" fmla="*/ 67 h 1213"/>
              <a:gd name="T6" fmla="*/ 24 w 1370"/>
              <a:gd name="T7" fmla="*/ 539 h 1213"/>
              <a:gd name="T8" fmla="*/ 24 w 1370"/>
              <a:gd name="T9" fmla="*/ 674 h 1213"/>
              <a:gd name="T10" fmla="*/ 297 w 1370"/>
              <a:gd name="T11" fmla="*/ 1145 h 1213"/>
              <a:gd name="T12" fmla="*/ 413 w 1370"/>
              <a:gd name="T13" fmla="*/ 1213 h 1213"/>
              <a:gd name="T14" fmla="*/ 958 w 1370"/>
              <a:gd name="T15" fmla="*/ 1213 h 1213"/>
              <a:gd name="T16" fmla="*/ 1074 w 1370"/>
              <a:gd name="T17" fmla="*/ 1145 h 1213"/>
              <a:gd name="T18" fmla="*/ 1346 w 1370"/>
              <a:gd name="T19" fmla="*/ 674 h 1213"/>
              <a:gd name="T20" fmla="*/ 1346 w 1370"/>
              <a:gd name="T21" fmla="*/ 539 h 1213"/>
              <a:gd name="T22" fmla="*/ 1074 w 1370"/>
              <a:gd name="T23" fmla="*/ 67 h 1213"/>
              <a:gd name="T24" fmla="*/ 958 w 1370"/>
              <a:gd name="T25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0" h="1213">
                <a:moveTo>
                  <a:pt x="958" y="0"/>
                </a:moveTo>
                <a:cubicBezTo>
                  <a:pt x="413" y="0"/>
                  <a:pt x="413" y="0"/>
                  <a:pt x="413" y="0"/>
                </a:cubicBezTo>
                <a:cubicBezTo>
                  <a:pt x="365" y="0"/>
                  <a:pt x="321" y="26"/>
                  <a:pt x="297" y="67"/>
                </a:cubicBezTo>
                <a:cubicBezTo>
                  <a:pt x="24" y="539"/>
                  <a:pt x="24" y="539"/>
                  <a:pt x="24" y="539"/>
                </a:cubicBezTo>
                <a:cubicBezTo>
                  <a:pt x="0" y="581"/>
                  <a:pt x="0" y="632"/>
                  <a:pt x="24" y="674"/>
                </a:cubicBezTo>
                <a:cubicBezTo>
                  <a:pt x="297" y="1145"/>
                  <a:pt x="297" y="1145"/>
                  <a:pt x="297" y="1145"/>
                </a:cubicBezTo>
                <a:cubicBezTo>
                  <a:pt x="321" y="1187"/>
                  <a:pt x="365" y="1213"/>
                  <a:pt x="413" y="1213"/>
                </a:cubicBezTo>
                <a:cubicBezTo>
                  <a:pt x="958" y="1213"/>
                  <a:pt x="958" y="1213"/>
                  <a:pt x="958" y="1213"/>
                </a:cubicBezTo>
                <a:cubicBezTo>
                  <a:pt x="1006" y="1213"/>
                  <a:pt x="1050" y="1187"/>
                  <a:pt x="1074" y="1145"/>
                </a:cubicBezTo>
                <a:cubicBezTo>
                  <a:pt x="1346" y="674"/>
                  <a:pt x="1346" y="674"/>
                  <a:pt x="1346" y="674"/>
                </a:cubicBezTo>
                <a:cubicBezTo>
                  <a:pt x="1370" y="632"/>
                  <a:pt x="1370" y="581"/>
                  <a:pt x="1346" y="539"/>
                </a:cubicBezTo>
                <a:cubicBezTo>
                  <a:pt x="1074" y="67"/>
                  <a:pt x="1074" y="67"/>
                  <a:pt x="1074" y="67"/>
                </a:cubicBezTo>
                <a:cubicBezTo>
                  <a:pt x="1050" y="26"/>
                  <a:pt x="1006" y="0"/>
                  <a:pt x="958" y="0"/>
                </a:cubicBezTo>
                <a:close/>
              </a:path>
            </a:pathLst>
          </a:custGeom>
          <a:blipFill dpi="0" rotWithShape="0">
            <a:blip r:embed="rId1" cstate="screen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 9"/>
          <p:cNvSpPr/>
          <p:nvPr/>
        </p:nvSpPr>
        <p:spPr bwMode="auto">
          <a:xfrm rot="16200000">
            <a:off x="8932102" y="2382667"/>
            <a:ext cx="1645281" cy="1454345"/>
          </a:xfrm>
          <a:custGeom>
            <a:avLst/>
            <a:gdLst>
              <a:gd name="T0" fmla="*/ 958 w 1370"/>
              <a:gd name="T1" fmla="*/ 0 h 1213"/>
              <a:gd name="T2" fmla="*/ 413 w 1370"/>
              <a:gd name="T3" fmla="*/ 0 h 1213"/>
              <a:gd name="T4" fmla="*/ 297 w 1370"/>
              <a:gd name="T5" fmla="*/ 67 h 1213"/>
              <a:gd name="T6" fmla="*/ 24 w 1370"/>
              <a:gd name="T7" fmla="*/ 539 h 1213"/>
              <a:gd name="T8" fmla="*/ 24 w 1370"/>
              <a:gd name="T9" fmla="*/ 674 h 1213"/>
              <a:gd name="T10" fmla="*/ 297 w 1370"/>
              <a:gd name="T11" fmla="*/ 1145 h 1213"/>
              <a:gd name="T12" fmla="*/ 413 w 1370"/>
              <a:gd name="T13" fmla="*/ 1213 h 1213"/>
              <a:gd name="T14" fmla="*/ 958 w 1370"/>
              <a:gd name="T15" fmla="*/ 1213 h 1213"/>
              <a:gd name="T16" fmla="*/ 1074 w 1370"/>
              <a:gd name="T17" fmla="*/ 1145 h 1213"/>
              <a:gd name="T18" fmla="*/ 1346 w 1370"/>
              <a:gd name="T19" fmla="*/ 674 h 1213"/>
              <a:gd name="T20" fmla="*/ 1346 w 1370"/>
              <a:gd name="T21" fmla="*/ 539 h 1213"/>
              <a:gd name="T22" fmla="*/ 1074 w 1370"/>
              <a:gd name="T23" fmla="*/ 67 h 1213"/>
              <a:gd name="T24" fmla="*/ 958 w 1370"/>
              <a:gd name="T25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0" h="1213">
                <a:moveTo>
                  <a:pt x="958" y="0"/>
                </a:moveTo>
                <a:cubicBezTo>
                  <a:pt x="413" y="0"/>
                  <a:pt x="413" y="0"/>
                  <a:pt x="413" y="0"/>
                </a:cubicBezTo>
                <a:cubicBezTo>
                  <a:pt x="365" y="0"/>
                  <a:pt x="321" y="26"/>
                  <a:pt x="297" y="67"/>
                </a:cubicBezTo>
                <a:cubicBezTo>
                  <a:pt x="24" y="539"/>
                  <a:pt x="24" y="539"/>
                  <a:pt x="24" y="539"/>
                </a:cubicBezTo>
                <a:cubicBezTo>
                  <a:pt x="0" y="581"/>
                  <a:pt x="0" y="632"/>
                  <a:pt x="24" y="674"/>
                </a:cubicBezTo>
                <a:cubicBezTo>
                  <a:pt x="297" y="1145"/>
                  <a:pt x="297" y="1145"/>
                  <a:pt x="297" y="1145"/>
                </a:cubicBezTo>
                <a:cubicBezTo>
                  <a:pt x="321" y="1187"/>
                  <a:pt x="365" y="1213"/>
                  <a:pt x="413" y="1213"/>
                </a:cubicBezTo>
                <a:cubicBezTo>
                  <a:pt x="958" y="1213"/>
                  <a:pt x="958" y="1213"/>
                  <a:pt x="958" y="1213"/>
                </a:cubicBezTo>
                <a:cubicBezTo>
                  <a:pt x="1006" y="1213"/>
                  <a:pt x="1050" y="1187"/>
                  <a:pt x="1074" y="1145"/>
                </a:cubicBezTo>
                <a:cubicBezTo>
                  <a:pt x="1346" y="674"/>
                  <a:pt x="1346" y="674"/>
                  <a:pt x="1346" y="674"/>
                </a:cubicBezTo>
                <a:cubicBezTo>
                  <a:pt x="1370" y="632"/>
                  <a:pt x="1370" y="581"/>
                  <a:pt x="1346" y="539"/>
                </a:cubicBezTo>
                <a:cubicBezTo>
                  <a:pt x="1074" y="67"/>
                  <a:pt x="1074" y="67"/>
                  <a:pt x="1074" y="67"/>
                </a:cubicBezTo>
                <a:cubicBezTo>
                  <a:pt x="1050" y="26"/>
                  <a:pt x="1006" y="0"/>
                  <a:pt x="958" y="0"/>
                </a:cubicBezTo>
                <a:close/>
              </a:path>
            </a:pathLst>
          </a:custGeom>
          <a:blipFill dpi="0" rotWithShape="0">
            <a:blip r:embed="rId2" cstate="screen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Freeform 9"/>
          <p:cNvSpPr/>
          <p:nvPr/>
        </p:nvSpPr>
        <p:spPr bwMode="auto">
          <a:xfrm rot="16200000">
            <a:off x="1614122" y="2382665"/>
            <a:ext cx="1645282" cy="1454346"/>
          </a:xfrm>
          <a:custGeom>
            <a:avLst/>
            <a:gdLst>
              <a:gd name="T0" fmla="*/ 958 w 1370"/>
              <a:gd name="T1" fmla="*/ 0 h 1213"/>
              <a:gd name="T2" fmla="*/ 413 w 1370"/>
              <a:gd name="T3" fmla="*/ 0 h 1213"/>
              <a:gd name="T4" fmla="*/ 297 w 1370"/>
              <a:gd name="T5" fmla="*/ 67 h 1213"/>
              <a:gd name="T6" fmla="*/ 24 w 1370"/>
              <a:gd name="T7" fmla="*/ 539 h 1213"/>
              <a:gd name="T8" fmla="*/ 24 w 1370"/>
              <a:gd name="T9" fmla="*/ 674 h 1213"/>
              <a:gd name="T10" fmla="*/ 297 w 1370"/>
              <a:gd name="T11" fmla="*/ 1145 h 1213"/>
              <a:gd name="T12" fmla="*/ 413 w 1370"/>
              <a:gd name="T13" fmla="*/ 1213 h 1213"/>
              <a:gd name="T14" fmla="*/ 958 w 1370"/>
              <a:gd name="T15" fmla="*/ 1213 h 1213"/>
              <a:gd name="T16" fmla="*/ 1074 w 1370"/>
              <a:gd name="T17" fmla="*/ 1145 h 1213"/>
              <a:gd name="T18" fmla="*/ 1346 w 1370"/>
              <a:gd name="T19" fmla="*/ 674 h 1213"/>
              <a:gd name="T20" fmla="*/ 1346 w 1370"/>
              <a:gd name="T21" fmla="*/ 539 h 1213"/>
              <a:gd name="T22" fmla="*/ 1074 w 1370"/>
              <a:gd name="T23" fmla="*/ 67 h 1213"/>
              <a:gd name="T24" fmla="*/ 958 w 1370"/>
              <a:gd name="T25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0" h="1213">
                <a:moveTo>
                  <a:pt x="958" y="0"/>
                </a:moveTo>
                <a:cubicBezTo>
                  <a:pt x="413" y="0"/>
                  <a:pt x="413" y="0"/>
                  <a:pt x="413" y="0"/>
                </a:cubicBezTo>
                <a:cubicBezTo>
                  <a:pt x="365" y="0"/>
                  <a:pt x="321" y="26"/>
                  <a:pt x="297" y="67"/>
                </a:cubicBezTo>
                <a:cubicBezTo>
                  <a:pt x="24" y="539"/>
                  <a:pt x="24" y="539"/>
                  <a:pt x="24" y="539"/>
                </a:cubicBezTo>
                <a:cubicBezTo>
                  <a:pt x="0" y="581"/>
                  <a:pt x="0" y="632"/>
                  <a:pt x="24" y="674"/>
                </a:cubicBezTo>
                <a:cubicBezTo>
                  <a:pt x="297" y="1145"/>
                  <a:pt x="297" y="1145"/>
                  <a:pt x="297" y="1145"/>
                </a:cubicBezTo>
                <a:cubicBezTo>
                  <a:pt x="321" y="1187"/>
                  <a:pt x="365" y="1213"/>
                  <a:pt x="413" y="1213"/>
                </a:cubicBezTo>
                <a:cubicBezTo>
                  <a:pt x="958" y="1213"/>
                  <a:pt x="958" y="1213"/>
                  <a:pt x="958" y="1213"/>
                </a:cubicBezTo>
                <a:cubicBezTo>
                  <a:pt x="1006" y="1213"/>
                  <a:pt x="1050" y="1187"/>
                  <a:pt x="1074" y="1145"/>
                </a:cubicBezTo>
                <a:cubicBezTo>
                  <a:pt x="1346" y="674"/>
                  <a:pt x="1346" y="674"/>
                  <a:pt x="1346" y="674"/>
                </a:cubicBezTo>
                <a:cubicBezTo>
                  <a:pt x="1370" y="632"/>
                  <a:pt x="1370" y="581"/>
                  <a:pt x="1346" y="539"/>
                </a:cubicBezTo>
                <a:cubicBezTo>
                  <a:pt x="1074" y="67"/>
                  <a:pt x="1074" y="67"/>
                  <a:pt x="1074" y="67"/>
                </a:cubicBezTo>
                <a:cubicBezTo>
                  <a:pt x="1050" y="26"/>
                  <a:pt x="1006" y="0"/>
                  <a:pt x="958" y="0"/>
                </a:cubicBez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Freeform 13"/>
          <p:cNvSpPr/>
          <p:nvPr/>
        </p:nvSpPr>
        <p:spPr bwMode="auto">
          <a:xfrm rot="19575794">
            <a:off x="363176" y="449066"/>
            <a:ext cx="509687" cy="405433"/>
          </a:xfrm>
          <a:custGeom>
            <a:avLst/>
            <a:gdLst>
              <a:gd name="T0" fmla="*/ 248 w 647"/>
              <a:gd name="T1" fmla="*/ 54 h 515"/>
              <a:gd name="T2" fmla="*/ 38 w 647"/>
              <a:gd name="T3" fmla="*/ 377 h 515"/>
              <a:gd name="T4" fmla="*/ 113 w 647"/>
              <a:gd name="T5" fmla="*/ 515 h 515"/>
              <a:gd name="T6" fmla="*/ 533 w 647"/>
              <a:gd name="T7" fmla="*/ 515 h 515"/>
              <a:gd name="T8" fmla="*/ 609 w 647"/>
              <a:gd name="T9" fmla="*/ 377 h 515"/>
              <a:gd name="T10" fmla="*/ 399 w 647"/>
              <a:gd name="T11" fmla="*/ 54 h 515"/>
              <a:gd name="T12" fmla="*/ 248 w 647"/>
              <a:gd name="T13" fmla="*/ 54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15">
                <a:moveTo>
                  <a:pt x="248" y="54"/>
                </a:moveTo>
                <a:cubicBezTo>
                  <a:pt x="38" y="377"/>
                  <a:pt x="38" y="377"/>
                  <a:pt x="38" y="377"/>
                </a:cubicBezTo>
                <a:cubicBezTo>
                  <a:pt x="0" y="436"/>
                  <a:pt x="42" y="515"/>
                  <a:pt x="113" y="515"/>
                </a:cubicBezTo>
                <a:cubicBezTo>
                  <a:pt x="533" y="515"/>
                  <a:pt x="533" y="515"/>
                  <a:pt x="533" y="515"/>
                </a:cubicBezTo>
                <a:cubicBezTo>
                  <a:pt x="605" y="515"/>
                  <a:pt x="647" y="436"/>
                  <a:pt x="609" y="377"/>
                </a:cubicBezTo>
                <a:cubicBezTo>
                  <a:pt x="399" y="54"/>
                  <a:pt x="399" y="54"/>
                  <a:pt x="399" y="54"/>
                </a:cubicBezTo>
                <a:cubicBezTo>
                  <a:pt x="363" y="0"/>
                  <a:pt x="284" y="0"/>
                  <a:pt x="248" y="54"/>
                </a:cubicBezTo>
                <a:close/>
              </a:path>
            </a:pathLst>
          </a:custGeom>
          <a:solidFill>
            <a:srgbClr val="7E9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/>
          <p:nvPr/>
        </p:nvSpPr>
        <p:spPr bwMode="auto">
          <a:xfrm rot="19575794">
            <a:off x="608364" y="444914"/>
            <a:ext cx="274447" cy="218311"/>
          </a:xfrm>
          <a:custGeom>
            <a:avLst/>
            <a:gdLst>
              <a:gd name="T0" fmla="*/ 248 w 647"/>
              <a:gd name="T1" fmla="*/ 54 h 515"/>
              <a:gd name="T2" fmla="*/ 38 w 647"/>
              <a:gd name="T3" fmla="*/ 377 h 515"/>
              <a:gd name="T4" fmla="*/ 113 w 647"/>
              <a:gd name="T5" fmla="*/ 515 h 515"/>
              <a:gd name="T6" fmla="*/ 533 w 647"/>
              <a:gd name="T7" fmla="*/ 515 h 515"/>
              <a:gd name="T8" fmla="*/ 609 w 647"/>
              <a:gd name="T9" fmla="*/ 377 h 515"/>
              <a:gd name="T10" fmla="*/ 399 w 647"/>
              <a:gd name="T11" fmla="*/ 54 h 515"/>
              <a:gd name="T12" fmla="*/ 248 w 647"/>
              <a:gd name="T13" fmla="*/ 54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15">
                <a:moveTo>
                  <a:pt x="248" y="54"/>
                </a:moveTo>
                <a:cubicBezTo>
                  <a:pt x="38" y="377"/>
                  <a:pt x="38" y="377"/>
                  <a:pt x="38" y="377"/>
                </a:cubicBezTo>
                <a:cubicBezTo>
                  <a:pt x="0" y="436"/>
                  <a:pt x="42" y="515"/>
                  <a:pt x="113" y="515"/>
                </a:cubicBezTo>
                <a:cubicBezTo>
                  <a:pt x="533" y="515"/>
                  <a:pt x="533" y="515"/>
                  <a:pt x="533" y="515"/>
                </a:cubicBezTo>
                <a:cubicBezTo>
                  <a:pt x="605" y="515"/>
                  <a:pt x="647" y="436"/>
                  <a:pt x="609" y="377"/>
                </a:cubicBezTo>
                <a:cubicBezTo>
                  <a:pt x="399" y="54"/>
                  <a:pt x="399" y="54"/>
                  <a:pt x="399" y="54"/>
                </a:cubicBezTo>
                <a:cubicBezTo>
                  <a:pt x="363" y="0"/>
                  <a:pt x="284" y="0"/>
                  <a:pt x="248" y="54"/>
                </a:cubicBezTo>
                <a:close/>
              </a:path>
            </a:pathLst>
          </a:custGeom>
          <a:solidFill>
            <a:srgbClr val="00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62945" y="448481"/>
            <a:ext cx="161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工作难点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441190"/>
            <a:ext cx="9210675" cy="1925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4390" y="854710"/>
            <a:ext cx="319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用肘部法计算最佳的</a:t>
            </a:r>
            <a:r>
              <a:rPr lang="en-US" altLang="zh-CN"/>
              <a:t>K</a:t>
            </a:r>
            <a:r>
              <a:rPr lang="zh-CN" altLang="en-US">
                <a:ea typeface="宋体" panose="02010600030101010101" pitchFamily="2" charset="-122"/>
              </a:rPr>
              <a:t>值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" y="1442085"/>
            <a:ext cx="7652385" cy="25596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125"/>
            <a:ext cx="11912600" cy="55397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7865" y="5932170"/>
            <a:ext cx="8513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由折线图可知道，当</a:t>
            </a:r>
            <a:r>
              <a:rPr lang="en-US" altLang="zh-CN"/>
              <a:t>k</a:t>
            </a:r>
            <a:r>
              <a:rPr lang="zh-CN" altLang="en-US">
                <a:ea typeface="宋体" panose="02010600030101010101" pitchFamily="2" charset="-122"/>
              </a:rPr>
              <a:t>值等于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的时候，聚类的损失值开始变得平稳，也就是肘部，拐点，由此也可见，</a:t>
            </a:r>
            <a:r>
              <a:rPr lang="en-US" altLang="zh-CN">
                <a:ea typeface="宋体" panose="02010600030101010101" pitchFamily="2" charset="-122"/>
              </a:rPr>
              <a:t>KMEANS</a:t>
            </a:r>
            <a:r>
              <a:rPr lang="zh-CN" altLang="en-US">
                <a:ea typeface="宋体" panose="02010600030101010101" pitchFamily="2" charset="-122"/>
              </a:rPr>
              <a:t>算法对实验数据的聚类效果较好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1776730"/>
            <a:ext cx="8408670" cy="16522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8535" y="671195"/>
            <a:ext cx="58864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 b="1"/>
              <a:t>导入数据，设置</a:t>
            </a:r>
            <a:r>
              <a:rPr lang="en-US" altLang="zh-CN" sz="2500" b="1"/>
              <a:t>k</a:t>
            </a:r>
            <a:r>
              <a:rPr lang="zh-CN" altLang="en-US" sz="2500" b="1">
                <a:ea typeface="宋体" panose="02010600030101010101" pitchFamily="2" charset="-122"/>
              </a:rPr>
              <a:t>值等于</a:t>
            </a:r>
            <a:r>
              <a:rPr lang="en-US" altLang="zh-CN" sz="2500" b="1">
                <a:ea typeface="宋体" panose="02010600030101010101" pitchFamily="2" charset="-122"/>
              </a:rPr>
              <a:t>5</a:t>
            </a:r>
            <a:r>
              <a:rPr lang="zh-CN" altLang="en-US" sz="2500" b="1">
                <a:ea typeface="宋体" panose="02010600030101010101" pitchFamily="2" charset="-122"/>
              </a:rPr>
              <a:t>进行聚类，聚类结果将用散点图的形式进行可视化</a:t>
            </a:r>
            <a:endParaRPr lang="zh-CN" altLang="en-US" sz="2500" b="1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75" y="4286885"/>
            <a:ext cx="10572115" cy="18262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7765" y="3601085"/>
            <a:ext cx="5261610" cy="753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/>
              <a:t>绘制散点图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68418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15845"/>
          <a:stretch>
            <a:fillRect/>
          </a:stretch>
        </p:blipFill>
        <p:spPr>
          <a:xfrm>
            <a:off x="643255" y="108585"/>
            <a:ext cx="7473950" cy="6372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81770" y="1295400"/>
            <a:ext cx="2405380" cy="1919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500"/>
              <a:t>得到以食物中蛋白质和钠含量为特征的聚类结果，可见数据被分成了</a:t>
            </a:r>
            <a:r>
              <a:rPr lang="en-US" altLang="zh-CN" sz="2500"/>
              <a:t>5</a:t>
            </a:r>
            <a:r>
              <a:rPr lang="zh-CN" altLang="en-US" sz="2500">
                <a:ea typeface="宋体" panose="02010600030101010101" pitchFamily="2" charset="-122"/>
              </a:rPr>
              <a:t>类，</a:t>
            </a:r>
            <a:r>
              <a:rPr lang="zh-CN" altLang="en-US" sz="2500">
                <a:latin typeface="+mj-lt"/>
                <a:ea typeface="+mj-lt"/>
              </a:rPr>
              <a:t>分别用五种不同的颜色表示</a:t>
            </a:r>
            <a:endParaRPr lang="en-US" altLang="zh-CN" sz="2500">
              <a:latin typeface="+mj-lt"/>
              <a:ea typeface="+mj-lt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-433" t="12411" r="21571" b="-715"/>
          <a:stretch>
            <a:fillRect/>
          </a:stretch>
        </p:blipFill>
        <p:spPr>
          <a:xfrm>
            <a:off x="653415" y="2463165"/>
            <a:ext cx="8896350" cy="1490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4115" y="769620"/>
            <a:ext cx="661543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/>
              <a:t>直接打印也可以查看聚类结果，如查看前</a:t>
            </a:r>
            <a:r>
              <a:rPr lang="en-US" altLang="zh-CN" sz="2500">
                <a:latin typeface="+mj-lt"/>
                <a:ea typeface="+mj-lt"/>
                <a:cs typeface="+mj-lt"/>
              </a:rPr>
              <a:t>100</a:t>
            </a:r>
            <a:r>
              <a:rPr lang="zh-CN" altLang="en-US" sz="2500">
                <a:latin typeface="+mj-lt"/>
                <a:ea typeface="+mj-lt"/>
                <a:cs typeface="+mj-lt"/>
              </a:rPr>
              <a:t>种食物的聚类结果，</a:t>
            </a:r>
            <a:r>
              <a:rPr lang="en-US" altLang="zh-CN" sz="2500">
                <a:latin typeface="+mj-lt"/>
                <a:ea typeface="+mj-lt"/>
                <a:cs typeface="+mj-lt"/>
              </a:rPr>
              <a:t>01234</a:t>
            </a:r>
            <a:r>
              <a:rPr lang="zh-CN" altLang="en-US" sz="2500">
                <a:latin typeface="+mj-lt"/>
                <a:ea typeface="+mj-lt"/>
                <a:cs typeface="+mj-lt"/>
              </a:rPr>
              <a:t>分别代表</a:t>
            </a:r>
            <a:r>
              <a:rPr lang="en-US" altLang="zh-CN" sz="2500">
                <a:latin typeface="+mj-lt"/>
                <a:ea typeface="+mj-lt"/>
                <a:cs typeface="+mj-lt"/>
              </a:rPr>
              <a:t>5</a:t>
            </a:r>
            <a:r>
              <a:rPr lang="zh-CN" altLang="en-US" sz="2500">
                <a:latin typeface="+mj-lt"/>
                <a:ea typeface="+mj-lt"/>
                <a:cs typeface="+mj-lt"/>
              </a:rPr>
              <a:t>个类别</a:t>
            </a:r>
            <a:endParaRPr lang="zh-CN" altLang="en-US" sz="2500">
              <a:latin typeface="+mj-lt"/>
              <a:ea typeface="+mj-lt"/>
              <a:cs typeface="+mj-lt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4193540"/>
            <a:ext cx="10719435" cy="229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9165" y="509905"/>
            <a:ext cx="816610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/>
              <a:t>最后用轮廓系数法来对聚类结果进行评估，轮廓系数取值范围在 -1 到 1 之间。</a:t>
            </a:r>
            <a:endParaRPr lang="zh-CN" altLang="en-US" sz="2500"/>
          </a:p>
          <a:p>
            <a:r>
              <a:rPr lang="zh-CN" altLang="en-US" sz="2500"/>
              <a:t>如果轮廓系数接近 1，表示聚类效果很好，样本与自身的簇内距离小于与其他簇的距离，簇的紧密度和分离度都很好。</a:t>
            </a:r>
            <a:endParaRPr lang="zh-CN" altLang="en-US" sz="2500"/>
          </a:p>
          <a:p>
            <a:r>
              <a:rPr lang="zh-CN" altLang="en-US" sz="2500"/>
              <a:t>如果轮廓系数接近 0，表示样本距离簇边界的距离接近于簇内距离，说明样本可能处于两个簇的边界上，聚类效果不明显。</a:t>
            </a:r>
            <a:endParaRPr lang="zh-CN" altLang="en-US" sz="2500"/>
          </a:p>
          <a:p>
            <a:r>
              <a:rPr lang="zh-CN" altLang="en-US" sz="2500"/>
              <a:t>如果轮廓系数为负，表示样本更可能被分配到错误的簇中。</a:t>
            </a:r>
            <a:endParaRPr lang="zh-CN" altLang="en-US" sz="2500"/>
          </a:p>
        </p:txBody>
      </p:sp>
    </p:spTree>
    <p:custDataLst>
      <p:tags r:id="rId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2880995" y="774065"/>
            <a:ext cx="824103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500" b="1">
                <a:latin typeface="+mj-lt"/>
                <a:ea typeface="+mj-lt"/>
                <a:cs typeface="+mj-lt"/>
              </a:rPr>
              <a:t>聚类算法</a:t>
            </a:r>
            <a:r>
              <a:rPr lang="en-US" altLang="zh-CN" sz="4500" b="1">
                <a:latin typeface="+mj-lt"/>
                <a:ea typeface="+mj-lt"/>
                <a:cs typeface="+mj-lt"/>
              </a:rPr>
              <a:t>——DBSCAN</a:t>
            </a:r>
            <a:endParaRPr lang="zh-CN" altLang="en-US" sz="4500" b="1">
              <a:latin typeface="+mj-lt"/>
              <a:ea typeface="+mj-lt"/>
              <a:cs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" y="2820670"/>
            <a:ext cx="6140450" cy="3235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130" y="2341245"/>
            <a:ext cx="4919980" cy="444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2455" y="2411730"/>
            <a:ext cx="16884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>
                <a:solidFill>
                  <a:srgbClr val="FF0000"/>
                </a:solidFill>
              </a:rPr>
              <a:t>kmeans</a:t>
            </a:r>
            <a:endParaRPr lang="en-US" altLang="zh-CN" sz="30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25460" y="2013585"/>
            <a:ext cx="19259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 b="1">
                <a:solidFill>
                  <a:srgbClr val="FF0000"/>
                </a:solidFill>
              </a:rPr>
              <a:t>DBSCAN</a:t>
            </a:r>
            <a:endParaRPr lang="en-US" altLang="zh-CN" sz="25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2146300"/>
            <a:ext cx="8519160" cy="32397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23645" y="596265"/>
            <a:ext cx="6318250" cy="1083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500">
                <a:latin typeface="+mj-lt"/>
                <a:ea typeface="+mj-lt"/>
                <a:cs typeface="+mj-lt"/>
              </a:rPr>
              <a:t>该算法以</a:t>
            </a:r>
            <a:r>
              <a:rPr lang="en-US" altLang="zh-CN" sz="2500">
                <a:latin typeface="+mj-lt"/>
                <a:ea typeface="+mj-lt"/>
                <a:cs typeface="+mj-lt"/>
              </a:rPr>
              <a:t>0.5</a:t>
            </a:r>
            <a:r>
              <a:rPr lang="zh-CN" altLang="en-US" sz="2500">
                <a:latin typeface="+mj-lt"/>
                <a:ea typeface="+mj-lt"/>
                <a:cs typeface="+mj-lt"/>
              </a:rPr>
              <a:t>为半径圈至少</a:t>
            </a:r>
            <a:r>
              <a:rPr lang="en-US" altLang="zh-CN" sz="2500">
                <a:latin typeface="+mj-lt"/>
                <a:ea typeface="+mj-lt"/>
                <a:cs typeface="+mj-lt"/>
              </a:rPr>
              <a:t>5</a:t>
            </a:r>
            <a:r>
              <a:rPr lang="zh-CN" altLang="en-US" sz="2500">
                <a:latin typeface="+mj-lt"/>
                <a:ea typeface="+mj-lt"/>
                <a:cs typeface="+mj-lt"/>
              </a:rPr>
              <a:t>个样本点，圈到的样本为一类，这就是</a:t>
            </a:r>
            <a:r>
              <a:rPr lang="en-US" altLang="zh-CN" sz="2500">
                <a:latin typeface="+mj-lt"/>
                <a:ea typeface="+mj-lt"/>
                <a:cs typeface="+mj-lt"/>
              </a:rPr>
              <a:t>DBSCAN</a:t>
            </a:r>
            <a:r>
              <a:rPr lang="zh-CN" altLang="en-US" sz="2500">
                <a:latin typeface="+mj-lt"/>
                <a:ea typeface="+mj-lt"/>
                <a:cs typeface="+mj-lt"/>
              </a:rPr>
              <a:t>算法的大致工作流程</a:t>
            </a:r>
            <a:endParaRPr lang="zh-CN" altLang="en-US" sz="2500">
              <a:latin typeface="+mj-lt"/>
              <a:ea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82845" y="4806315"/>
            <a:ext cx="3245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预测标签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" y="1261110"/>
            <a:ext cx="9658350" cy="2266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5330" y="490855"/>
            <a:ext cx="489077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/>
              <a:t>聚类结果评估，计算其轮廓系数</a:t>
            </a:r>
            <a:endParaRPr lang="zh-CN" altLang="en-US" sz="2500"/>
          </a:p>
        </p:txBody>
      </p:sp>
      <p:sp>
        <p:nvSpPr>
          <p:cNvPr id="4" name="文本框 3"/>
          <p:cNvSpPr txBox="1"/>
          <p:nvPr/>
        </p:nvSpPr>
        <p:spPr>
          <a:xfrm>
            <a:off x="735330" y="5345430"/>
            <a:ext cx="703008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>
                <a:latin typeface="+mj-lt"/>
                <a:ea typeface="+mj-lt"/>
                <a:cs typeface="+mj-lt"/>
              </a:rPr>
              <a:t>相比于</a:t>
            </a:r>
            <a:r>
              <a:rPr lang="en-US" altLang="zh-CN" sz="2500">
                <a:latin typeface="+mj-lt"/>
                <a:ea typeface="+mj-lt"/>
                <a:cs typeface="+mj-lt"/>
              </a:rPr>
              <a:t>KMEANS</a:t>
            </a:r>
            <a:r>
              <a:rPr lang="zh-CN" altLang="en-US" sz="2500">
                <a:latin typeface="+mj-lt"/>
                <a:ea typeface="+mj-lt"/>
                <a:cs typeface="+mj-lt"/>
              </a:rPr>
              <a:t>算法，</a:t>
            </a:r>
            <a:r>
              <a:rPr lang="en-US" altLang="zh-CN" sz="2500">
                <a:latin typeface="+mj-lt"/>
                <a:ea typeface="+mj-lt"/>
                <a:cs typeface="+mj-lt"/>
              </a:rPr>
              <a:t>DBSCAN</a:t>
            </a:r>
            <a:r>
              <a:rPr lang="zh-CN" altLang="en-US" sz="2500">
                <a:latin typeface="+mj-lt"/>
                <a:ea typeface="+mj-lt"/>
                <a:cs typeface="+mj-lt"/>
              </a:rPr>
              <a:t>算法的轮廓系数更趋近于</a:t>
            </a:r>
            <a:r>
              <a:rPr lang="en-US" altLang="zh-CN" sz="2500">
                <a:latin typeface="+mj-lt"/>
                <a:ea typeface="+mj-lt"/>
                <a:cs typeface="+mj-lt"/>
              </a:rPr>
              <a:t>1</a:t>
            </a:r>
            <a:r>
              <a:rPr lang="zh-CN" altLang="en-US" sz="2500">
                <a:latin typeface="+mj-lt"/>
                <a:ea typeface="+mj-lt"/>
                <a:cs typeface="+mj-lt"/>
              </a:rPr>
              <a:t>，说明对</a:t>
            </a:r>
            <a:r>
              <a:rPr lang="en-US" altLang="zh-CN" sz="2500">
                <a:latin typeface="+mj-lt"/>
                <a:ea typeface="+mj-lt"/>
                <a:cs typeface="+mj-lt"/>
              </a:rPr>
              <a:t> </a:t>
            </a:r>
            <a:r>
              <a:rPr lang="zh-CN" altLang="en-US" sz="2500">
                <a:solidFill>
                  <a:srgbClr val="FF0000"/>
                </a:solidFill>
                <a:latin typeface="+mj-lt"/>
                <a:ea typeface="+mj-lt"/>
                <a:cs typeface="+mj-lt"/>
                <a:sym typeface="+mn-ea"/>
              </a:rPr>
              <a:t>蛋白质和钠</a:t>
            </a:r>
            <a:r>
              <a:rPr lang="en-US" altLang="zh-CN" sz="2500">
                <a:solidFill>
                  <a:srgbClr val="FF0000"/>
                </a:solidFill>
                <a:latin typeface="+mj-lt"/>
                <a:ea typeface="+mj-lt"/>
                <a:cs typeface="+mj-lt"/>
                <a:sym typeface="+mn-ea"/>
              </a:rPr>
              <a:t> </a:t>
            </a:r>
            <a:r>
              <a:rPr lang="zh-CN" altLang="en-US" sz="2500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两个特征进行聚类使用</a:t>
            </a:r>
            <a:r>
              <a:rPr lang="en-US" altLang="zh-CN" sz="2500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DBSCAN</a:t>
            </a:r>
            <a:r>
              <a:rPr lang="zh-CN" altLang="en-US" sz="2500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算法效果更好</a:t>
            </a:r>
            <a:endParaRPr lang="zh-CN" altLang="en-US" sz="2500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" y="3970020"/>
            <a:ext cx="8616950" cy="1181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78905" y="4213225"/>
            <a:ext cx="2534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KMEANS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算法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409575"/>
            <a:ext cx="8178800" cy="6038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1242695" y="1518285"/>
            <a:ext cx="10119360" cy="5078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/>
            <a:r>
              <a:rPr lang="zh-CN" altLang="en-US" sz="2200" b="1">
                <a:latin typeface="仿宋" panose="02010609060101010101" charset="-122"/>
                <a:ea typeface="仿宋" panose="02010609060101010101" charset="-122"/>
              </a:rPr>
              <a:t>数据挖掘和机器学习是密切相关的领域，它们都涉及到从数据中提取信息、发现模式和进行预测。</a:t>
            </a:r>
            <a:endParaRPr lang="zh-CN" altLang="en-US" sz="2200" b="1">
              <a:latin typeface="仿宋" panose="02010609060101010101" charset="-122"/>
              <a:ea typeface="仿宋" panose="02010609060101010101" charset="-122"/>
            </a:endParaRPr>
          </a:p>
          <a:p>
            <a:pPr indent="457200" fontAlgn="auto"/>
            <a:endParaRPr lang="zh-CN" altLang="en-US" sz="2200" b="1">
              <a:latin typeface="仿宋" panose="02010609060101010101" charset="-122"/>
              <a:ea typeface="仿宋" panose="02010609060101010101" charset="-122"/>
            </a:endParaRPr>
          </a:p>
          <a:p>
            <a:pPr indent="457200" algn="l" fontAlgn="auto"/>
            <a:r>
              <a:rPr lang="zh-CN" altLang="en-US" sz="2200" b="1">
                <a:latin typeface="仿宋" panose="02010609060101010101" charset="-122"/>
                <a:ea typeface="仿宋" panose="02010609060101010101" charset="-122"/>
              </a:rPr>
              <a:t>数据挖掘侧重于从大量数据中发现有趣的知识或信息。数据挖掘使用各种技术和算法，例如聚类、分类、关联规则挖掘等，以发现在数据中隐藏的模式和关系。数据挖掘的目标是通过对数据进行解释性分析，从而产生新的见解。</a:t>
            </a:r>
            <a:endParaRPr lang="zh-CN" altLang="en-US" sz="2200" b="1">
              <a:latin typeface="仿宋" panose="02010609060101010101" charset="-122"/>
              <a:ea typeface="仿宋" panose="02010609060101010101" charset="-122"/>
            </a:endParaRPr>
          </a:p>
          <a:p>
            <a:pPr indent="457200" fontAlgn="auto"/>
            <a:endParaRPr lang="zh-CN" altLang="en-US" sz="2200" b="1">
              <a:latin typeface="仿宋" panose="02010609060101010101" charset="-122"/>
              <a:ea typeface="仿宋" panose="02010609060101010101" charset="-122"/>
            </a:endParaRPr>
          </a:p>
          <a:p>
            <a:pPr indent="457200" fontAlgn="auto"/>
            <a:r>
              <a:rPr lang="zh-CN" altLang="en-US" sz="2200" b="1">
                <a:latin typeface="仿宋" panose="02010609060101010101" charset="-122"/>
                <a:ea typeface="仿宋" panose="02010609060101010101" charset="-122"/>
              </a:rPr>
              <a:t>机器学习是一种自动化的学习方法，旨在使计算机系统能够从经验中学习，并不断改进其性能。机器学习使用各种算法和模型，例如决策树、神经网络、支持向量机等，以从数据中学习并进行预测。机器学习的目标是构建一个可以自动适应新数据的模型。</a:t>
            </a:r>
            <a:endParaRPr lang="zh-CN" altLang="en-US" sz="2200" b="1">
              <a:latin typeface="仿宋" panose="02010609060101010101" charset="-122"/>
              <a:ea typeface="仿宋" panose="02010609060101010101" charset="-122"/>
            </a:endParaRPr>
          </a:p>
          <a:p>
            <a:pPr indent="457200" algn="ctr" fontAlgn="auto"/>
            <a:endParaRPr lang="zh-CN" altLang="en-US" sz="2200" b="1">
              <a:latin typeface="仿宋" panose="02010609060101010101" charset="-122"/>
              <a:ea typeface="仿宋" panose="02010609060101010101" charset="-122"/>
            </a:endParaRPr>
          </a:p>
          <a:p>
            <a:pPr indent="457200" fontAlgn="auto"/>
            <a:r>
              <a:rPr lang="zh-CN" altLang="en-US" sz="2200" b="1">
                <a:latin typeface="仿宋" panose="02010609060101010101" charset="-122"/>
                <a:ea typeface="仿宋" panose="02010609060101010101" charset="-122"/>
              </a:rPr>
              <a:t>因此，机器学习通常被视为数据挖掘的一种方法，但两者之间仍然存在一些差异。数据挖掘更加注重的是从数据中发现新的知识，而机器学习则更加注重的是通过学习从数据中进行预测。</a:t>
            </a:r>
            <a:endParaRPr lang="zh-CN" altLang="en-US" sz="22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92170" y="643255"/>
            <a:ext cx="634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概述</a:t>
            </a:r>
            <a:r>
              <a:rPr lang="en-US" altLang="zh-CN" sz="2800"/>
              <a:t>——</a:t>
            </a:r>
            <a:r>
              <a:rPr lang="zh-CN" altLang="en-US" sz="2800"/>
              <a:t>机器学习与数据挖掘的关系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4289425" y="768985"/>
            <a:ext cx="5564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/>
              <a:t>KNN</a:t>
            </a:r>
            <a:r>
              <a:rPr lang="zh-CN" altLang="en-US" sz="4000" b="1">
                <a:ea typeface="宋体" panose="02010600030101010101" pitchFamily="2" charset="-122"/>
              </a:rPr>
              <a:t>算法分类</a:t>
            </a:r>
            <a:endParaRPr lang="zh-CN" altLang="en-US" sz="4000" b="1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" y="1695450"/>
            <a:ext cx="11015980" cy="44246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2187575"/>
            <a:ext cx="11887200" cy="29349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4870" y="658495"/>
            <a:ext cx="46494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/>
              <a:t>按照机器学习算法的一般流程，先对数据集进行分为实验组和测试组，然后进行标准化</a:t>
            </a:r>
            <a:endParaRPr lang="zh-CN" altLang="en-US" sz="2500"/>
          </a:p>
        </p:txBody>
      </p:sp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65" y="2094230"/>
            <a:ext cx="9389110" cy="427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0575" y="225425"/>
            <a:ext cx="5824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>
                <a:latin typeface="+mj-lt"/>
                <a:ea typeface="+mj-lt"/>
                <a:cs typeface="+mj-lt"/>
              </a:rPr>
              <a:t>用实验组进行拟合，然后对测试组的标签进行预测，得到的精确度为</a:t>
            </a:r>
            <a:r>
              <a:rPr lang="en-US" altLang="zh-CN" sz="2500">
                <a:latin typeface="+mj-lt"/>
                <a:ea typeface="+mj-lt"/>
                <a:cs typeface="+mj-lt"/>
              </a:rPr>
              <a:t>1</a:t>
            </a:r>
            <a:r>
              <a:rPr lang="zh-CN" altLang="en-US" sz="2500">
                <a:latin typeface="+mj-lt"/>
                <a:ea typeface="+mj-lt"/>
                <a:cs typeface="+mj-lt"/>
              </a:rPr>
              <a:t>，可能是因为模型过拟合，数据问题，简单任务，模型选择和调整，随机性等造成的</a:t>
            </a:r>
            <a:endParaRPr lang="zh-CN" altLang="en-US" sz="2500">
              <a:latin typeface="+mj-lt"/>
              <a:ea typeface="+mj-lt"/>
              <a:cs typeface="+mj-lt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77728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3602990" y="1109980"/>
            <a:ext cx="4973955" cy="892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 b="1"/>
              <a:t>文本特征提取</a:t>
            </a:r>
            <a:endParaRPr lang="zh-CN" altLang="en-US" sz="6000" b="1"/>
          </a:p>
        </p:txBody>
      </p:sp>
      <p:sp>
        <p:nvSpPr>
          <p:cNvPr id="2" name="文本框 1"/>
          <p:cNvSpPr txBox="1"/>
          <p:nvPr/>
        </p:nvSpPr>
        <p:spPr>
          <a:xfrm>
            <a:off x="3206750" y="2961640"/>
            <a:ext cx="5814060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500"/>
              <a:t>1.</a:t>
            </a:r>
            <a:r>
              <a:rPr lang="zh-CN" altLang="en-US" sz="3500">
                <a:ea typeface="宋体" panose="02010600030101010101" pitchFamily="2" charset="-122"/>
              </a:rPr>
              <a:t>数据载入</a:t>
            </a:r>
            <a:endParaRPr lang="zh-CN" altLang="en-US" sz="3500">
              <a:ea typeface="宋体" panose="02010600030101010101" pitchFamily="2" charset="-122"/>
            </a:endParaRPr>
          </a:p>
          <a:p>
            <a:r>
              <a:rPr lang="en-US" altLang="zh-CN" sz="3500">
                <a:ea typeface="宋体" panose="02010600030101010101" pitchFamily="2" charset="-122"/>
              </a:rPr>
              <a:t>2.</a:t>
            </a:r>
            <a:r>
              <a:rPr lang="zh-CN" altLang="en-US" sz="3500">
                <a:ea typeface="宋体" panose="02010600030101010101" pitchFamily="2" charset="-122"/>
              </a:rPr>
              <a:t>数据标准化</a:t>
            </a:r>
            <a:endParaRPr lang="zh-CN" altLang="en-US" sz="3500">
              <a:ea typeface="宋体" panose="02010600030101010101" pitchFamily="2" charset="-122"/>
            </a:endParaRPr>
          </a:p>
          <a:p>
            <a:r>
              <a:rPr lang="en-US" altLang="zh-CN" sz="3500">
                <a:ea typeface="宋体" panose="02010600030101010101" pitchFamily="2" charset="-122"/>
              </a:rPr>
              <a:t>3.</a:t>
            </a:r>
            <a:r>
              <a:rPr lang="zh-CN" altLang="en-US" sz="3500">
                <a:ea typeface="宋体" panose="02010600030101010101" pitchFamily="2" charset="-122"/>
              </a:rPr>
              <a:t>英文文本特征提取</a:t>
            </a:r>
            <a:endParaRPr lang="zh-CN" altLang="en-US" sz="3500">
              <a:ea typeface="宋体" panose="02010600030101010101" pitchFamily="2" charset="-122"/>
            </a:endParaRPr>
          </a:p>
          <a:p>
            <a:r>
              <a:rPr lang="en-US" altLang="zh-CN" sz="3500">
                <a:ea typeface="宋体" panose="02010600030101010101" pitchFamily="2" charset="-122"/>
              </a:rPr>
              <a:t>4.</a:t>
            </a:r>
            <a:r>
              <a:rPr lang="zh-CN" altLang="en-US" sz="3500">
                <a:ea typeface="宋体" panose="02010600030101010101" pitchFamily="2" charset="-122"/>
              </a:rPr>
              <a:t>中文文本特征提取</a:t>
            </a:r>
            <a:endParaRPr lang="zh-CN" altLang="en-US" sz="3500">
              <a:ea typeface="宋体" panose="02010600030101010101" pitchFamily="2" charset="-122"/>
            </a:endParaRPr>
          </a:p>
          <a:p>
            <a:r>
              <a:rPr lang="en-US" altLang="zh-CN" sz="3500">
                <a:ea typeface="宋体" panose="02010600030101010101" pitchFamily="2" charset="-122"/>
              </a:rPr>
              <a:t>5.</a:t>
            </a:r>
            <a:r>
              <a:rPr lang="zh-CN" altLang="en-US" sz="3500">
                <a:ea typeface="宋体" panose="02010600030101010101" pitchFamily="2" charset="-122"/>
              </a:rPr>
              <a:t>字典类型的文本特征提取</a:t>
            </a:r>
            <a:endParaRPr lang="zh-CN" altLang="en-US" sz="3500"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0503" r="17905" b="1610"/>
          <a:stretch>
            <a:fillRect/>
          </a:stretch>
        </p:blipFill>
        <p:spPr>
          <a:xfrm>
            <a:off x="118110" y="2688590"/>
            <a:ext cx="11371580" cy="2195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3130" y="770890"/>
            <a:ext cx="946721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>
                <a:latin typeface="+mj-lt"/>
                <a:ea typeface="+mj-lt"/>
                <a:cs typeface="+mj-lt"/>
              </a:rPr>
              <a:t>对机器学习来说比较重要的包之一有</a:t>
            </a:r>
            <a:r>
              <a:rPr lang="en-US" altLang="zh-CN" sz="2500">
                <a:latin typeface="+mj-lt"/>
                <a:ea typeface="+mj-lt"/>
                <a:cs typeface="+mj-lt"/>
              </a:rPr>
              <a:t>sklearn,</a:t>
            </a:r>
            <a:r>
              <a:rPr lang="zh-CN" altLang="en-US" sz="2500">
                <a:latin typeface="+mj-lt"/>
                <a:ea typeface="+mj-lt"/>
                <a:cs typeface="+mj-lt"/>
              </a:rPr>
              <a:t>其中包含各种复杂的模块，一般来说会与</a:t>
            </a:r>
            <a:r>
              <a:rPr lang="en-US" altLang="zh-CN" sz="2500">
                <a:latin typeface="+mj-lt"/>
                <a:ea typeface="+mj-lt"/>
                <a:cs typeface="+mj-lt"/>
              </a:rPr>
              <a:t>numpy,pandas,matplotlib</a:t>
            </a:r>
            <a:r>
              <a:rPr lang="zh-CN" altLang="en-US" sz="2500">
                <a:latin typeface="+mj-lt"/>
                <a:ea typeface="+mj-lt"/>
                <a:cs typeface="+mj-lt"/>
              </a:rPr>
              <a:t>等包结合使用，以满足各种需求</a:t>
            </a:r>
            <a:endParaRPr lang="zh-CN" altLang="en-US" sz="2500">
              <a:latin typeface="+mj-lt"/>
              <a:ea typeface="+mj-lt"/>
              <a:cs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1619250" y="2962275"/>
              <a:ext cx="1147445" cy="138557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1619250" y="2962275"/>
                <a:ext cx="1147445" cy="138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1962150" y="4262120"/>
              <a:ext cx="814070" cy="40513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1962150" y="4262120"/>
                <a:ext cx="814070" cy="405130"/>
              </a:xfrm>
              <a:prstGeom prst="rect"/>
            </p:spPr>
          </p:pic>
        </mc:Fallback>
      </mc:AlternateContent>
    </p:spTree>
    <p:custDataLst>
      <p:tags r:id="rId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13053"/>
          <a:stretch>
            <a:fillRect/>
          </a:stretch>
        </p:blipFill>
        <p:spPr>
          <a:xfrm>
            <a:off x="200660" y="1206500"/>
            <a:ext cx="11790045" cy="4445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8514"/>
          <a:stretch>
            <a:fillRect/>
          </a:stretch>
        </p:blipFill>
        <p:spPr>
          <a:xfrm>
            <a:off x="306070" y="1546860"/>
            <a:ext cx="11885930" cy="4914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315595"/>
            <a:ext cx="10723880" cy="5981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733800" y="2261870"/>
              <a:ext cx="2585720" cy="476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733800" y="2261870"/>
                <a:ext cx="258572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010025" y="2257425"/>
              <a:ext cx="1323975" cy="2771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010025" y="2257425"/>
                <a:ext cx="1323975" cy="277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3995420" y="4943475"/>
              <a:ext cx="104775" cy="1282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3995420" y="4943475"/>
                <a:ext cx="104775" cy="128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500495" y="2280920"/>
              <a:ext cx="287655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500495" y="2280920"/>
                <a:ext cx="2876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057650" y="2371725"/>
              <a:ext cx="3862070" cy="30429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057650" y="2371725"/>
                <a:ext cx="3862070" cy="3042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043045" y="5276850"/>
              <a:ext cx="180975" cy="2044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043045" y="5276850"/>
                <a:ext cx="180975" cy="204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933575" y="4171950"/>
              <a:ext cx="1176020" cy="16046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933575" y="4171950"/>
                <a:ext cx="1176020" cy="1604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2157095" y="5662295"/>
              <a:ext cx="152400" cy="1955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2157095" y="5662295"/>
                <a:ext cx="152400" cy="195580"/>
              </a:xfrm>
              <a:prstGeom prst="rect"/>
            </p:spPr>
          </p:pic>
        </mc:Fallback>
      </mc:AlternateContent>
    </p:spTree>
    <p:custDataLst>
      <p:tags r:id="rId20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473075"/>
            <a:ext cx="9772650" cy="5911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200275" y="3895725"/>
              <a:ext cx="2242820" cy="1905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200275" y="3895725"/>
                <a:ext cx="224282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2080895" y="3833495"/>
              <a:ext cx="2514600" cy="3098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2080895" y="3833495"/>
                <a:ext cx="2514600" cy="309880"/>
              </a:xfrm>
              <a:prstGeom prst="rect"/>
            </p:spPr>
          </p:pic>
        </mc:Fallback>
      </mc:AlternateContent>
    </p:spTree>
    <p:custDataLst>
      <p:tags r:id="rId8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" y="714375"/>
            <a:ext cx="11741150" cy="54292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2331720" y="2000250"/>
            <a:ext cx="7418070" cy="15170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j-lt"/>
                <a:ea typeface="+mj-lt"/>
              </a:rPr>
              <a:t>机器学习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lt"/>
              <a:ea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6770" y="3791585"/>
            <a:ext cx="5347970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tx1"/>
                </a:solidFill>
                <a:uFillTx/>
                <a:latin typeface="Malgun Gothic Semilight" panose="020B0502040204020203" charset="-122"/>
              </a:rPr>
              <a:t>machine learning theory</a:t>
            </a:r>
            <a:endParaRPr lang="zh-CN" altLang="en-US">
              <a:solidFill>
                <a:schemeClr val="tx1"/>
              </a:solidFill>
              <a:uFillTx/>
              <a:latin typeface="Malgun Gothic Semi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9" b="37335"/>
          <a:stretch>
            <a:fillRect/>
          </a:stretch>
        </p:blipFill>
        <p:spPr>
          <a:xfrm rot="10800000">
            <a:off x="9275150" y="0"/>
            <a:ext cx="2916850" cy="2495707"/>
          </a:xfrm>
          <a:custGeom>
            <a:avLst/>
            <a:gdLst>
              <a:gd name="connsiteX0" fmla="*/ 2916850 w 2916850"/>
              <a:gd name="connsiteY0" fmla="*/ 2495707 h 2495707"/>
              <a:gd name="connsiteX1" fmla="*/ 0 w 2916850"/>
              <a:gd name="connsiteY1" fmla="*/ 2495707 h 2495707"/>
              <a:gd name="connsiteX2" fmla="*/ 0 w 2916850"/>
              <a:gd name="connsiteY2" fmla="*/ 0 h 2495707"/>
              <a:gd name="connsiteX3" fmla="*/ 2916850 w 2916850"/>
              <a:gd name="connsiteY3" fmla="*/ 0 h 249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850" h="2495707">
                <a:moveTo>
                  <a:pt x="2916850" y="2495707"/>
                </a:moveTo>
                <a:lnTo>
                  <a:pt x="0" y="2495707"/>
                </a:lnTo>
                <a:lnTo>
                  <a:pt x="0" y="0"/>
                </a:lnTo>
                <a:lnTo>
                  <a:pt x="2916850" y="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b="35166"/>
          <a:stretch>
            <a:fillRect/>
          </a:stretch>
        </p:blipFill>
        <p:spPr>
          <a:xfrm rot="3148302">
            <a:off x="-1615184" y="4294783"/>
            <a:ext cx="4577712" cy="2611949"/>
          </a:xfrm>
          <a:custGeom>
            <a:avLst/>
            <a:gdLst>
              <a:gd name="connsiteX0" fmla="*/ 0 w 4577712"/>
              <a:gd name="connsiteY0" fmla="*/ 397344 h 2611949"/>
              <a:gd name="connsiteX1" fmla="*/ 305205 w 4577712"/>
              <a:gd name="connsiteY1" fmla="*/ 0 h 2611949"/>
              <a:gd name="connsiteX2" fmla="*/ 4577712 w 4577712"/>
              <a:gd name="connsiteY2" fmla="*/ 0 h 2611949"/>
              <a:gd name="connsiteX3" fmla="*/ 4577712 w 4577712"/>
              <a:gd name="connsiteY3" fmla="*/ 405849 h 2611949"/>
              <a:gd name="connsiteX4" fmla="*/ 2883180 w 4577712"/>
              <a:gd name="connsiteY4" fmla="*/ 2611949 h 261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7712" h="2611949">
                <a:moveTo>
                  <a:pt x="0" y="397344"/>
                </a:moveTo>
                <a:lnTo>
                  <a:pt x="305205" y="0"/>
                </a:lnTo>
                <a:lnTo>
                  <a:pt x="4577712" y="0"/>
                </a:lnTo>
                <a:lnTo>
                  <a:pt x="4577712" y="405849"/>
                </a:lnTo>
                <a:lnTo>
                  <a:pt x="2883180" y="2611949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0"/>
          <a:stretch>
            <a:fillRect/>
          </a:stretch>
        </p:blipFill>
        <p:spPr>
          <a:xfrm rot="11161156">
            <a:off x="653395" y="5620026"/>
            <a:ext cx="3490420" cy="1424909"/>
          </a:xfrm>
          <a:custGeom>
            <a:avLst/>
            <a:gdLst>
              <a:gd name="connsiteX0" fmla="*/ 3490420 w 3490420"/>
              <a:gd name="connsiteY0" fmla="*/ 1424909 h 1424909"/>
              <a:gd name="connsiteX1" fmla="*/ 0 w 3490420"/>
              <a:gd name="connsiteY1" fmla="*/ 1424909 h 1424909"/>
              <a:gd name="connsiteX2" fmla="*/ 0 w 3490420"/>
              <a:gd name="connsiteY2" fmla="*/ 368045 h 1424909"/>
              <a:gd name="connsiteX3" fmla="*/ 3490420 w 3490420"/>
              <a:gd name="connsiteY3" fmla="*/ 0 h 142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0420" h="1424909">
                <a:moveTo>
                  <a:pt x="3490420" y="1424909"/>
                </a:moveTo>
                <a:lnTo>
                  <a:pt x="0" y="1424909"/>
                </a:lnTo>
                <a:lnTo>
                  <a:pt x="0" y="368045"/>
                </a:lnTo>
                <a:lnTo>
                  <a:pt x="3490420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68828">
            <a:off x="9245326" y="967387"/>
            <a:ext cx="2050323" cy="1759172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5003690" y="4626845"/>
            <a:ext cx="2194632" cy="353943"/>
          </a:xfrm>
          <a:prstGeom prst="roundRect">
            <a:avLst>
              <a:gd name="adj" fmla="val 50000"/>
            </a:avLst>
          </a:prstGeom>
          <a:solidFill>
            <a:srgbClr val="39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4F76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00445" y="3819695"/>
            <a:ext cx="64170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rgbClr val="394F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If it is not real text. A designer can use default text to simulate what text would look like.</a:t>
            </a:r>
            <a:endParaRPr lang="en-US" altLang="zh-CN" sz="1100" dirty="0">
              <a:solidFill>
                <a:srgbClr val="394F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80017" y="2103757"/>
            <a:ext cx="4000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rgbClr val="394F76"/>
                </a:solidFill>
                <a:latin typeface="汉仪大宋简" panose="02010609000101010101" charset="-122"/>
                <a:ea typeface="汉仪大宋简" panose="02010609000101010101" charset="-122"/>
              </a:rPr>
              <a:t>谢谢观看</a:t>
            </a:r>
            <a:endParaRPr lang="zh-CN" altLang="en-US" sz="6600" dirty="0">
              <a:solidFill>
                <a:srgbClr val="394F76"/>
              </a:solidFill>
              <a:latin typeface="汉仪大宋简" panose="02010609000101010101" charset="-122"/>
              <a:ea typeface="汉仪大宋简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3597910" y="827405"/>
            <a:ext cx="4996180" cy="1349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matplotlib</a:t>
            </a:r>
            <a:endParaRPr lang="en-US" altLang="zh-CN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4585" y="2695575"/>
            <a:ext cx="9792335" cy="2540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Matplotlib 是 Python 的绘图库，它能让使用者很轻松地将数据图形化，并且提供多样化的输出格式。</a:t>
            </a:r>
            <a:endParaRPr lang="zh-CN" altLang="en-US" sz="2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2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2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Matplotlib 可以用来绘制各种静态，动态，交互式的图表。</a:t>
            </a:r>
            <a:endParaRPr lang="zh-CN" altLang="en-US" sz="2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2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2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Matplotlib 是一个非常强大的 Python 画图工具，我们可以使用该工具将很多数据通过图表的形式更直观的呈现出来。</a:t>
            </a:r>
            <a:endParaRPr lang="zh-CN" altLang="en-US" sz="2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2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2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Matplotlib 可以绘制线图、散点图、等高线图、条形图、柱状图、3D 图形、甚至是图形动画等等。</a:t>
            </a:r>
            <a:endParaRPr lang="zh-CN" altLang="en-US" sz="2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3871595" y="3719195"/>
              <a:ext cx="619125" cy="476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3871595" y="3719195"/>
                <a:ext cx="6191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476750" y="2676525"/>
              <a:ext cx="823595" cy="4667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476750" y="2676525"/>
                <a:ext cx="82359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791450" y="3614420"/>
              <a:ext cx="628650" cy="628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791450" y="3614420"/>
                <a:ext cx="6286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233170" y="5367020"/>
              <a:ext cx="9467850" cy="6572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233170" y="5367020"/>
                <a:ext cx="9467850" cy="657225"/>
              </a:xfrm>
              <a:prstGeom prst="rect"/>
            </p:spPr>
          </p:pic>
        </mc:Fallback>
      </mc:AlternateContent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1036955" y="733425"/>
            <a:ext cx="9502140" cy="986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/>
              <a:t>Matplotlib 应用</a:t>
            </a:r>
            <a:r>
              <a:rPr lang="en-US" altLang="zh-CN" sz="4000"/>
              <a:t>:</a:t>
            </a:r>
            <a:endParaRPr lang="en-US" altLang="zh-CN" sz="4000"/>
          </a:p>
          <a:p>
            <a:endParaRPr lang="zh-CN" altLang="en-US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08710" y="1932940"/>
            <a:ext cx="943038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Matplotlib 通常与 NumPy 和 SciPy（Scientific Python）一起使用， 这种组合广泛用于替代 MatLab，是一个强大的科学计算环境，有助于我们通过 Python 学习数据科学或者机器学习。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SciPy 是一个开源的 Python 算法库和数学工具包。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SciPy 包含的模块有最优化、线性代数、积分、插值、特殊函数、快速傅里叶变换、信号处理和图像处理、常微分方程求解和其他科学与工程中常用的计算</a:t>
            </a:r>
            <a:r>
              <a:rPr lang="zh-CN" altLang="en-US" sz="2800" b="1">
                <a:sym typeface="+mn-ea"/>
              </a:rPr>
              <a:t>。</a:t>
            </a:r>
            <a:endParaRPr lang="zh-CN" altLang="en-US" sz="2800"/>
          </a:p>
          <a:p>
            <a:endParaRPr lang="zh-CN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162050" y="1985645"/>
              <a:ext cx="5857875" cy="43370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162050" y="1985645"/>
                <a:ext cx="5857875" cy="433705"/>
              </a:xfrm>
              <a:prstGeom prst="rect"/>
            </p:spPr>
          </p:pic>
        </mc:Fallback>
      </mc:AlternateContent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 r="8420" b="19054"/>
          <a:stretch>
            <a:fillRect/>
          </a:stretch>
        </p:blipFill>
        <p:spPr>
          <a:xfrm>
            <a:off x="913173" y="0"/>
            <a:ext cx="10329135" cy="6858000"/>
          </a:xfrm>
          <a:custGeom>
            <a:avLst/>
            <a:gdLst>
              <a:gd name="connsiteX0" fmla="*/ 0 w 10329135"/>
              <a:gd name="connsiteY0" fmla="*/ 0 h 6858000"/>
              <a:gd name="connsiteX1" fmla="*/ 10329135 w 10329135"/>
              <a:gd name="connsiteY1" fmla="*/ 0 h 6858000"/>
              <a:gd name="connsiteX2" fmla="*/ 10329135 w 10329135"/>
              <a:gd name="connsiteY2" fmla="*/ 6858000 h 6858000"/>
              <a:gd name="connsiteX3" fmla="*/ 0 w 10329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135" h="6858000">
                <a:moveTo>
                  <a:pt x="0" y="0"/>
                </a:moveTo>
                <a:lnTo>
                  <a:pt x="10329135" y="0"/>
                </a:lnTo>
                <a:lnTo>
                  <a:pt x="103291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259205"/>
            <a:ext cx="7814310" cy="5173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45955" y="176530"/>
            <a:ext cx="2326640" cy="3641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难点：</a:t>
            </a:r>
            <a:r>
              <a:rPr lang="en-US" altLang="zh-CN" sz="2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matplotlib</a:t>
            </a:r>
            <a:r>
              <a:rPr lang="zh-CN" altLang="en-US" sz="2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本身不支持中文，直接将参数设置为中文名会乱码，可以通过</a:t>
            </a:r>
            <a:r>
              <a:rPr lang="en-US" altLang="zh-CN" sz="2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matplotlib.rc</a:t>
            </a:r>
            <a:r>
              <a:rPr lang="zh-CN" altLang="en-US" sz="2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（）找到该包的源代码，自定义参数，包括字体，</a:t>
            </a:r>
            <a:r>
              <a:rPr lang="en-US" altLang="zh-CN" sz="2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weight</a:t>
            </a:r>
            <a:r>
              <a:rPr lang="zh-CN" altLang="en-US" sz="2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字宽，</a:t>
            </a:r>
            <a:r>
              <a:rPr lang="en-US" altLang="zh-CN" sz="2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size</a:t>
            </a:r>
            <a:r>
              <a:rPr lang="zh-CN" altLang="en-US" sz="2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字体大小</a:t>
            </a:r>
            <a:endParaRPr lang="zh-CN" altLang="en-US" sz="20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" y="176530"/>
            <a:ext cx="8527415" cy="4163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514350" y="257175"/>
              <a:ext cx="2766695" cy="7715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514350" y="257175"/>
                <a:ext cx="2766695" cy="771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3324225" y="695325"/>
              <a:ext cx="6124575" cy="19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3324225" y="695325"/>
                <a:ext cx="6124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9239250" y="442595"/>
              <a:ext cx="166370" cy="1574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9239250" y="442595"/>
                <a:ext cx="166370" cy="15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9267825" y="828675"/>
              <a:ext cx="42545" cy="425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9267825" y="828675"/>
                <a:ext cx="425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9439275" y="933450"/>
              <a:ext cx="19050" cy="28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9439275" y="933450"/>
                <a:ext cx="19050" cy="28575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75.xml><?xml version="1.0" encoding="utf-8"?>
<p:tagLst xmlns:p="http://schemas.openxmlformats.org/presentationml/2006/main">
  <p:tag name="commondata" val="eyJoZGlkIjoiODQ1NjA1YzhmMDU3MmVkYmMyMTEwMzdkYzNhMzlhZjYifQ==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  <p:tag name="KSO_WM_TEMPLATE_THUMBS_INDEX" val="1、9"/>
</p:tagLst>
</file>

<file path=ppt/tags/tag62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63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64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65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66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67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68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69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0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71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72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73.xml><?xml version="1.0" encoding="utf-8"?>
<p:tagLst xmlns:p="http://schemas.openxmlformats.org/presentationml/2006/main">
  <p:tag name="KSO_WM_DIAGRAM_VIRTUALLY_FRAME" val="{&quot;height&quot;:344.62944881889763,&quot;left&quot;:464.2166141732283,&quot;top&quot;:115.22062992125984,&quot;width&quot;:321.13141732283464}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微软雅黑"/>
        <a:ea typeface=""/>
        <a:cs typeface=""/>
      </a:majorFont>
      <a:minorFont>
        <a:latin typeface="微软雅黑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4827</Words>
  <Application>WPS 演示</Application>
  <PresentationFormat>宽屏</PresentationFormat>
  <Paragraphs>241</Paragraphs>
  <Slides>60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Arial</vt:lpstr>
      <vt:lpstr>宋体</vt:lpstr>
      <vt:lpstr>Wingdings</vt:lpstr>
      <vt:lpstr>微软雅黑</vt:lpstr>
      <vt:lpstr>汉仪大宋简</vt:lpstr>
      <vt:lpstr>Arial</vt:lpstr>
      <vt:lpstr>仿宋</vt:lpstr>
      <vt:lpstr>Malgun Gothic Semilight</vt:lpstr>
      <vt:lpstr>Arial Unicode MS</vt:lpstr>
      <vt:lpstr>Calibri</vt:lpstr>
      <vt:lpstr>第一PPT，www.1ppt.com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WPS_1641550369</cp:lastModifiedBy>
  <cp:revision>181</cp:revision>
  <dcterms:created xsi:type="dcterms:W3CDTF">2020-11-01T09:38:00Z</dcterms:created>
  <dcterms:modified xsi:type="dcterms:W3CDTF">2024-03-05T13:53:52Z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8555AF2CAC9F4B86AC2E091EF17706FC_13</vt:lpwstr>
  </property>
  <property fmtid="{D5CDD505-2E9C-101B-9397-08002B2CF9AE}" pid="3" name="KSOProductBuildVer">
    <vt:lpwstr>2052-12.1.0.16388</vt:lpwstr>
  </property>
</Properties>
</file>